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516" r:id="rId2"/>
    <p:sldId id="517" r:id="rId3"/>
    <p:sldId id="1870" r:id="rId4"/>
    <p:sldId id="1872"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E2D41-53B6-4463-AE84-4D4A3011EB56}" type="datetimeFigureOut">
              <a:rPr lang="sv-SE" smtClean="0"/>
              <a:t>2022-09-11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B8528-D8BE-4B53-8E49-B9082E5236FE}" type="slidenum">
              <a:rPr lang="sv-SE" smtClean="0"/>
              <a:t>‹#›</a:t>
            </a:fld>
            <a:endParaRPr lang="sv-SE"/>
          </a:p>
        </p:txBody>
      </p:sp>
    </p:spTree>
    <p:extLst>
      <p:ext uri="{BB962C8B-B14F-4D97-AF65-F5344CB8AC3E}">
        <p14:creationId xmlns:p14="http://schemas.microsoft.com/office/powerpoint/2010/main" val="354058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71FEDAF1-DF49-4F5E-9390-9E31D68F9E2D}" type="slidenum">
              <a:rPr lang="en-US" smtClean="0"/>
              <a:pPr>
                <a:defRPr/>
              </a:pPr>
              <a:t>1</a:t>
            </a:fld>
            <a:endParaRPr lang="en-US"/>
          </a:p>
        </p:txBody>
      </p:sp>
    </p:spTree>
    <p:extLst>
      <p:ext uri="{BB962C8B-B14F-4D97-AF65-F5344CB8AC3E}">
        <p14:creationId xmlns:p14="http://schemas.microsoft.com/office/powerpoint/2010/main" val="308733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F3C6B0-CAB5-4ECC-AA46-947907B489D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A86DE59-2D46-48AC-B414-51B17EA41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7140EAE-06CD-4FC1-B6A1-E1E53164FD4E}"/>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5" name="Platshållare för sidfot 4">
            <a:extLst>
              <a:ext uri="{FF2B5EF4-FFF2-40B4-BE49-F238E27FC236}">
                <a16:creationId xmlns:a16="http://schemas.microsoft.com/office/drawing/2014/main" id="{5CA871BE-4BE8-423D-A8BD-28AEFE5EB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712700-BE06-4927-92E7-6A8769F7CB42}"/>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10637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40DED5-F4B5-4FA2-89D6-B0FA9660650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32AD1D5-DBC8-4F96-84E6-04647EC48C0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36CDD4E-AF3B-4373-8864-6D24C1D7B3A5}"/>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5" name="Platshållare för sidfot 4">
            <a:extLst>
              <a:ext uri="{FF2B5EF4-FFF2-40B4-BE49-F238E27FC236}">
                <a16:creationId xmlns:a16="http://schemas.microsoft.com/office/drawing/2014/main" id="{603DE553-014B-482F-A81E-EE2F72DE62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49763F-0300-4FA6-9083-7349841B05A6}"/>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321602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1A92AAB-A53C-4544-A69A-6B1DC6AB0B6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F97E5DE-B51E-412E-8657-BF1360B09B6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FAA30D-4AFE-48C1-B34E-9D8077F4FCA1}"/>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5" name="Platshållare för sidfot 4">
            <a:extLst>
              <a:ext uri="{FF2B5EF4-FFF2-40B4-BE49-F238E27FC236}">
                <a16:creationId xmlns:a16="http://schemas.microsoft.com/office/drawing/2014/main" id="{AD09B43A-67C7-4AB0-A3EE-935C26FEEF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028A41-86D1-4EC9-8048-74822B713904}"/>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282881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2032001" y="6350000"/>
            <a:ext cx="2298700" cy="457200"/>
          </a:xfrm>
        </p:spPr>
        <p:txBody>
          <a:bodyPr anchor="b"/>
          <a:lstStyle>
            <a:lvl1pPr>
              <a:defRPr/>
            </a:lvl1pPr>
          </a:lstStyle>
          <a:p>
            <a:pPr>
              <a:defRPr/>
            </a:pPr>
            <a:endParaRPr lang="en-US"/>
          </a:p>
        </p:txBody>
      </p:sp>
      <p:sp>
        <p:nvSpPr>
          <p:cNvPr id="3" name="Rectangle 19"/>
          <p:cNvSpPr>
            <a:spLocks noGrp="1" noChangeArrowheads="1"/>
          </p:cNvSpPr>
          <p:nvPr>
            <p:ph type="ftr" sz="quarter" idx="11"/>
          </p:nvPr>
        </p:nvSpPr>
        <p:spPr>
          <a:xfrm>
            <a:off x="4857751" y="6350000"/>
            <a:ext cx="4599516" cy="457200"/>
          </a:xfrm>
        </p:spPr>
        <p:txBody>
          <a:bodyPr anchor="b"/>
          <a:lstStyle>
            <a:lvl1pPr>
              <a:defRPr/>
            </a:lvl1pPr>
          </a:lstStyle>
          <a:p>
            <a:pPr>
              <a:defRPr/>
            </a:pPr>
            <a:endParaRPr lang="en-US"/>
          </a:p>
        </p:txBody>
      </p:sp>
      <p:sp>
        <p:nvSpPr>
          <p:cNvPr id="4" name="Rectangle 20"/>
          <p:cNvSpPr>
            <a:spLocks noGrp="1" noChangeArrowheads="1"/>
          </p:cNvSpPr>
          <p:nvPr>
            <p:ph type="sldNum" sz="quarter" idx="12"/>
          </p:nvPr>
        </p:nvSpPr>
        <p:spPr>
          <a:xfrm>
            <a:off x="9855201" y="6350000"/>
            <a:ext cx="2298700" cy="457200"/>
          </a:xfrm>
        </p:spPr>
        <p:txBody>
          <a:bodyPr anchor="b"/>
          <a:lstStyle>
            <a:lvl1pPr>
              <a:defRPr/>
            </a:lvl1pPr>
          </a:lstStyle>
          <a:p>
            <a:pPr>
              <a:defRPr/>
            </a:pPr>
            <a:fld id="{79AA82F1-E6E3-4C64-8283-BF08BFC32637}" type="slidenum">
              <a:rPr lang="sv-SE" altLang="sv-SE"/>
              <a:pPr>
                <a:defRPr/>
              </a:pPr>
              <a:t>‹#›</a:t>
            </a:fld>
            <a:endParaRPr lang="sv-SE" altLang="sv-SE"/>
          </a:p>
        </p:txBody>
      </p:sp>
    </p:spTree>
    <p:extLst>
      <p:ext uri="{BB962C8B-B14F-4D97-AF65-F5344CB8AC3E}">
        <p14:creationId xmlns:p14="http://schemas.microsoft.com/office/powerpoint/2010/main" val="91611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05E341-B566-43D7-85B0-DCAAA0E9CBB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A24F965-A98D-4D4C-B8E3-B7BE80BB625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033E69-94EA-4765-936B-8E7EAC1DADD0}"/>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5" name="Platshållare för sidfot 4">
            <a:extLst>
              <a:ext uri="{FF2B5EF4-FFF2-40B4-BE49-F238E27FC236}">
                <a16:creationId xmlns:a16="http://schemas.microsoft.com/office/drawing/2014/main" id="{A33A44D9-8248-422D-ACF7-1451D10F37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7DCB14-80E7-48CF-9258-CD68E60B5433}"/>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119319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6C0D84-90BF-49F6-8A71-7FFA096D73F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665CA74-879B-40DA-8356-83A70BCA6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7527FCA-1A3C-497A-B5E4-429F8B097D15}"/>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5" name="Platshållare för sidfot 4">
            <a:extLst>
              <a:ext uri="{FF2B5EF4-FFF2-40B4-BE49-F238E27FC236}">
                <a16:creationId xmlns:a16="http://schemas.microsoft.com/office/drawing/2014/main" id="{4AAF842E-FD17-41CC-BE1C-55A494B263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638CC5-0B2D-4232-9862-366E11DC3876}"/>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330490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CBFE1-9998-43D6-9456-1F0E98E25CF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F82A70-FEA7-4D8C-807A-99FE99375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247AD11-74A9-46B4-88A1-F2E6FEDE1EA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317C5D-B814-4360-9528-26B8531D167F}"/>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6" name="Platshållare för sidfot 5">
            <a:extLst>
              <a:ext uri="{FF2B5EF4-FFF2-40B4-BE49-F238E27FC236}">
                <a16:creationId xmlns:a16="http://schemas.microsoft.com/office/drawing/2014/main" id="{0CBE9E4A-F66E-4EEA-9FF1-39FDB80B105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AF29CFC-B240-48DE-A9B9-DFEFBA9A9C8D}"/>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254935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72839-3A2D-4645-83FC-84292C2EEC6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A25557C-AD55-4FE6-87FD-FEB0AFBD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CAA676-127D-4980-846A-508278EFB41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7821ABA-15AA-49F6-9976-CEE48EC89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1EDED28-F9C1-4C9F-983B-476BBDC46B4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47FD74E-547A-47DD-B2E8-3CBFA9C7D1C1}"/>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8" name="Platshållare för sidfot 7">
            <a:extLst>
              <a:ext uri="{FF2B5EF4-FFF2-40B4-BE49-F238E27FC236}">
                <a16:creationId xmlns:a16="http://schemas.microsoft.com/office/drawing/2014/main" id="{204A3BFF-EF61-40D6-A84F-064D0F2989B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E885A9F-3D97-4EE1-BD27-BF9C30099F51}"/>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36837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406E14-3F10-4567-AF0C-261D60755EE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AA4375D-CB0C-4221-BE88-83C99133899D}"/>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4" name="Platshållare för sidfot 3">
            <a:extLst>
              <a:ext uri="{FF2B5EF4-FFF2-40B4-BE49-F238E27FC236}">
                <a16:creationId xmlns:a16="http://schemas.microsoft.com/office/drawing/2014/main" id="{F95558E9-41A6-4EDF-9D6D-40E02087541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FDB8A8F-0C4C-450D-9AC9-5C3922CE3C05}"/>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178128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0610F87-F5C6-4484-BB5E-B3811958CDAA}"/>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3" name="Platshållare för sidfot 2">
            <a:extLst>
              <a:ext uri="{FF2B5EF4-FFF2-40B4-BE49-F238E27FC236}">
                <a16:creationId xmlns:a16="http://schemas.microsoft.com/office/drawing/2014/main" id="{6B60F65D-D1C1-4081-A20F-0C7B82B9838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2E30652-1DC8-4F69-BE64-60CDA5F695E1}"/>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116891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62D247-51E5-43E5-ABD2-90933C38080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348B9A4-F588-436C-A5F4-203FC7A65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CD3B6F-7F49-4047-990F-3C5B66D37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B6B60B3-7E14-441F-8CFD-440AEDDC99AF}"/>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6" name="Platshållare för sidfot 5">
            <a:extLst>
              <a:ext uri="{FF2B5EF4-FFF2-40B4-BE49-F238E27FC236}">
                <a16:creationId xmlns:a16="http://schemas.microsoft.com/office/drawing/2014/main" id="{0EAD6657-737B-492C-9BD7-1CB715C10C1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9F18B26-FD79-4999-A321-494DFF5B79C3}"/>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19258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DCF1B5-CC03-4020-84ED-219396B9F40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DF21054-A1CD-4C52-BBDB-218B202D0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84A7876-195C-4431-8213-5A90398A3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534DE0-3C87-430A-BDB6-DF7986F44B32}"/>
              </a:ext>
            </a:extLst>
          </p:cNvPr>
          <p:cNvSpPr>
            <a:spLocks noGrp="1"/>
          </p:cNvSpPr>
          <p:nvPr>
            <p:ph type="dt" sz="half" idx="10"/>
          </p:nvPr>
        </p:nvSpPr>
        <p:spPr/>
        <p:txBody>
          <a:bodyPr/>
          <a:lstStyle/>
          <a:p>
            <a:fld id="{7F27027D-6D98-475A-9D87-D5D499C2C376}" type="datetimeFigureOut">
              <a:rPr lang="sv-SE" smtClean="0"/>
              <a:t>2022-09-11</a:t>
            </a:fld>
            <a:endParaRPr lang="sv-SE"/>
          </a:p>
        </p:txBody>
      </p:sp>
      <p:sp>
        <p:nvSpPr>
          <p:cNvPr id="6" name="Platshållare för sidfot 5">
            <a:extLst>
              <a:ext uri="{FF2B5EF4-FFF2-40B4-BE49-F238E27FC236}">
                <a16:creationId xmlns:a16="http://schemas.microsoft.com/office/drawing/2014/main" id="{37AD715E-23F9-4793-982B-0F171B131F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6A6C8F-CABE-43F2-A5E6-D0AE9A57E647}"/>
              </a:ext>
            </a:extLst>
          </p:cNvPr>
          <p:cNvSpPr>
            <a:spLocks noGrp="1"/>
          </p:cNvSpPr>
          <p:nvPr>
            <p:ph type="sldNum" sz="quarter" idx="12"/>
          </p:nvPr>
        </p:nvSpPr>
        <p:spPr/>
        <p:txBody>
          <a:bodyPr/>
          <a:lstStyle/>
          <a:p>
            <a:fld id="{EE1C6992-FB5A-417A-8870-1D76ED8F3DBA}" type="slidenum">
              <a:rPr lang="sv-SE" smtClean="0"/>
              <a:t>‹#›</a:t>
            </a:fld>
            <a:endParaRPr lang="sv-SE"/>
          </a:p>
        </p:txBody>
      </p:sp>
    </p:spTree>
    <p:extLst>
      <p:ext uri="{BB962C8B-B14F-4D97-AF65-F5344CB8AC3E}">
        <p14:creationId xmlns:p14="http://schemas.microsoft.com/office/powerpoint/2010/main" val="28555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4C942D7-8F6E-443C-AE89-694C0F018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EE0B831-853A-4929-8C5F-3F3E91A9D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9AB5CA-93E8-4FF4-A46B-825C68317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7027D-6D98-475A-9D87-D5D499C2C376}" type="datetimeFigureOut">
              <a:rPr lang="sv-SE" smtClean="0"/>
              <a:t>2022-09-11</a:t>
            </a:fld>
            <a:endParaRPr lang="sv-SE"/>
          </a:p>
        </p:txBody>
      </p:sp>
      <p:sp>
        <p:nvSpPr>
          <p:cNvPr id="5" name="Platshållare för sidfot 4">
            <a:extLst>
              <a:ext uri="{FF2B5EF4-FFF2-40B4-BE49-F238E27FC236}">
                <a16:creationId xmlns:a16="http://schemas.microsoft.com/office/drawing/2014/main" id="{9FF6EFF5-38BF-44A2-A12C-E2D9714A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4D2A975-B742-49C0-B8BA-1EBED277F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C6992-FB5A-417A-8870-1D76ED8F3DBA}" type="slidenum">
              <a:rPr lang="sv-SE" smtClean="0"/>
              <a:t>‹#›</a:t>
            </a:fld>
            <a:endParaRPr lang="sv-SE"/>
          </a:p>
        </p:txBody>
      </p:sp>
    </p:spTree>
    <p:extLst>
      <p:ext uri="{BB962C8B-B14F-4D97-AF65-F5344CB8AC3E}">
        <p14:creationId xmlns:p14="http://schemas.microsoft.com/office/powerpoint/2010/main" val="175115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5.png"/><Relationship Id="rId2" Type="http://schemas.microsoft.com/office/2007/relationships/media" Target="../media/media2.m4a"/><Relationship Id="rId1" Type="http://schemas.openxmlformats.org/officeDocument/2006/relationships/tags" Target="../tags/tag4.xml"/><Relationship Id="rId6" Type="http://schemas.openxmlformats.org/officeDocument/2006/relationships/hyperlink" Target="http://stressmedcenter.com/vetenskap" TargetMode="External"/><Relationship Id="rId5" Type="http://schemas.openxmlformats.org/officeDocument/2006/relationships/hyperlink" Target="https://www.boaim2.se/issues/integration-of-street-and-book-smart-out-of-a-evolutionary-perspecitive-on-effective-information-processing/" TargetMode="Externa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änniskans utveckling - bra bild-jpg.jpg"/>
          <p:cNvPicPr>
            <a:picLocks noChangeAspect="1"/>
          </p:cNvPicPr>
          <p:nvPr/>
        </p:nvPicPr>
        <p:blipFill>
          <a:blip r:embed="rId4" cstate="print"/>
          <a:stretch>
            <a:fillRect/>
          </a:stretch>
        </p:blipFill>
        <p:spPr>
          <a:xfrm>
            <a:off x="3971290" y="783590"/>
            <a:ext cx="4389120" cy="1836420"/>
          </a:xfrm>
          <a:prstGeom prst="rect">
            <a:avLst/>
          </a:prstGeom>
        </p:spPr>
      </p:pic>
      <p:sp>
        <p:nvSpPr>
          <p:cNvPr id="5" name="textruta 4"/>
          <p:cNvSpPr txBox="1"/>
          <p:nvPr/>
        </p:nvSpPr>
        <p:spPr>
          <a:xfrm>
            <a:off x="3035769" y="2691098"/>
            <a:ext cx="6303341" cy="523220"/>
          </a:xfrm>
          <a:prstGeom prst="rect">
            <a:avLst/>
          </a:prstGeom>
          <a:noFill/>
        </p:spPr>
        <p:txBody>
          <a:bodyPr wrap="square" rtlCol="0">
            <a:spAutoFit/>
          </a:bodyPr>
          <a:lstStyle/>
          <a:p>
            <a:pPr algn="ctr"/>
            <a:r>
              <a:rPr lang="en-US" sz="1400" dirty="0"/>
              <a:t>Primates have existed for C 5 million years while homo sapiens only last c: 200.00 years</a:t>
            </a:r>
            <a:endParaRPr lang="sv-SE" sz="1400" dirty="0"/>
          </a:p>
        </p:txBody>
      </p:sp>
      <p:pic>
        <p:nvPicPr>
          <p:cNvPr id="6" name="Bildobjekt 5" descr="Triune Brain Theory-bild.gif"/>
          <p:cNvPicPr>
            <a:picLocks noChangeAspect="1"/>
          </p:cNvPicPr>
          <p:nvPr/>
        </p:nvPicPr>
        <p:blipFill>
          <a:blip r:embed="rId5" cstate="print"/>
          <a:stretch>
            <a:fillRect/>
          </a:stretch>
        </p:blipFill>
        <p:spPr>
          <a:xfrm>
            <a:off x="3971050" y="2924944"/>
            <a:ext cx="4410950" cy="3191046"/>
          </a:xfrm>
          <a:prstGeom prst="rect">
            <a:avLst/>
          </a:prstGeom>
        </p:spPr>
      </p:pic>
      <p:sp>
        <p:nvSpPr>
          <p:cNvPr id="7" name="textruta 6"/>
          <p:cNvSpPr txBox="1"/>
          <p:nvPr/>
        </p:nvSpPr>
        <p:spPr>
          <a:xfrm>
            <a:off x="2880783" y="6525345"/>
            <a:ext cx="6553200" cy="307777"/>
          </a:xfrm>
          <a:prstGeom prst="rect">
            <a:avLst/>
          </a:prstGeom>
          <a:noFill/>
        </p:spPr>
        <p:txBody>
          <a:bodyPr wrap="square" rtlCol="0">
            <a:spAutoFit/>
          </a:bodyPr>
          <a:lstStyle/>
          <a:p>
            <a:pPr algn="ctr"/>
            <a:r>
              <a:rPr lang="sv-SE" sz="1400" dirty="0"/>
              <a:t>För c 450 miljoner år sedan börjar ryggradsdjurens utveckling</a:t>
            </a:r>
          </a:p>
        </p:txBody>
      </p:sp>
      <p:sp>
        <p:nvSpPr>
          <p:cNvPr id="12" name="textruta 11"/>
          <p:cNvSpPr txBox="1"/>
          <p:nvPr/>
        </p:nvSpPr>
        <p:spPr>
          <a:xfrm>
            <a:off x="2419350" y="7620"/>
            <a:ext cx="7359650" cy="707886"/>
          </a:xfrm>
          <a:prstGeom prst="rect">
            <a:avLst/>
          </a:prstGeom>
          <a:noFill/>
        </p:spPr>
        <p:txBody>
          <a:bodyPr wrap="square" rtlCol="0">
            <a:spAutoFit/>
          </a:bodyPr>
          <a:lstStyle/>
          <a:p>
            <a:pPr algn="ctr"/>
            <a:r>
              <a:rPr lang="sv-SE" sz="2000" b="1" i="1" dirty="0"/>
              <a:t>Stressmedicin: Kroppslig &amp; mental hälsa fokuserar på hela människan  (individuellt!) och hennes evolutionära utveckling</a:t>
            </a:r>
          </a:p>
        </p:txBody>
      </p:sp>
      <p:sp>
        <p:nvSpPr>
          <p:cNvPr id="8" name="textruta 7"/>
          <p:cNvSpPr txBox="1"/>
          <p:nvPr/>
        </p:nvSpPr>
        <p:spPr>
          <a:xfrm>
            <a:off x="1847528" y="3645024"/>
            <a:ext cx="2095500" cy="2893100"/>
          </a:xfrm>
          <a:prstGeom prst="rect">
            <a:avLst/>
          </a:prstGeom>
          <a:noFill/>
        </p:spPr>
        <p:txBody>
          <a:bodyPr wrap="square" rtlCol="0">
            <a:spAutoFit/>
          </a:bodyPr>
          <a:lstStyle/>
          <a:p>
            <a:r>
              <a:rPr lang="sv-SE" sz="1400" dirty="0"/>
              <a:t>Minnen av händelser (konstrakt) byggs till kluster som snabbt aktiveras av stimuli (S). Svåra stresskluster (PTSD) kan som en radar söka S. </a:t>
            </a:r>
            <a:r>
              <a:rPr lang="sv-SE" sz="1400" i="1" dirty="0"/>
              <a:t>”Självtändande slingor” </a:t>
            </a:r>
            <a:r>
              <a:rPr lang="sv-SE" sz="1400" dirty="0"/>
              <a:t>kan utvecklas – omedvetet, automatiskt. Vi kan känna maktlöshet!</a:t>
            </a:r>
          </a:p>
          <a:p>
            <a:r>
              <a:rPr lang="sv-SE" sz="1400" dirty="0"/>
              <a:t>Vanors makt (se MBiL, Medbeställande i Livet 1983-8 för mer …)</a:t>
            </a:r>
          </a:p>
        </p:txBody>
      </p:sp>
      <p:cxnSp>
        <p:nvCxnSpPr>
          <p:cNvPr id="10" name="Rak pil 9"/>
          <p:cNvCxnSpPr/>
          <p:nvPr/>
        </p:nvCxnSpPr>
        <p:spPr bwMode="auto">
          <a:xfrm flipV="1">
            <a:off x="3688080" y="5263721"/>
            <a:ext cx="2529840" cy="317500"/>
          </a:xfrm>
          <a:prstGeom prst="straightConnector1">
            <a:avLst/>
          </a:prstGeom>
          <a:gradFill rotWithShape="0">
            <a:gsLst>
              <a:gs pos="0">
                <a:srgbClr val="FF9900"/>
              </a:gs>
              <a:gs pos="50000">
                <a:srgbClr val="FF9900">
                  <a:gamma/>
                  <a:shade val="46275"/>
                  <a:invGamma/>
                </a:srgbClr>
              </a:gs>
              <a:gs pos="100000">
                <a:srgbClr val="FF9900"/>
              </a:gs>
            </a:gsLst>
            <a:lin ang="5400000" scaled="1"/>
          </a:gradFill>
          <a:ln w="9525" cap="flat" cmpd="sng" algn="ctr">
            <a:solidFill>
              <a:srgbClr val="FF0000"/>
            </a:solidFill>
            <a:prstDash val="solid"/>
            <a:round/>
            <a:headEnd type="none" w="sm" len="sm"/>
            <a:tailEnd type="arrow"/>
          </a:ln>
          <a:effectLst/>
        </p:spPr>
      </p:cxnSp>
      <p:sp>
        <p:nvSpPr>
          <p:cNvPr id="11" name="textruta 10"/>
          <p:cNvSpPr txBox="1"/>
          <p:nvPr/>
        </p:nvSpPr>
        <p:spPr>
          <a:xfrm>
            <a:off x="8458200" y="3704252"/>
            <a:ext cx="2209800" cy="2893100"/>
          </a:xfrm>
          <a:prstGeom prst="rect">
            <a:avLst/>
          </a:prstGeom>
          <a:noFill/>
        </p:spPr>
        <p:txBody>
          <a:bodyPr wrap="square" rtlCol="0">
            <a:spAutoFit/>
          </a:bodyPr>
          <a:lstStyle/>
          <a:p>
            <a:r>
              <a:rPr lang="sv-SE" sz="1400" dirty="0"/>
              <a:t>Vi kan själva genom beteendeträning bygga upp ”</a:t>
            </a:r>
            <a:r>
              <a:rPr lang="sv-SE" sz="1400" dirty="0" err="1"/>
              <a:t>stategi-minnen</a:t>
            </a:r>
            <a:r>
              <a:rPr lang="sv-SE" sz="1400" dirty="0"/>
              <a:t>” som motverkar (</a:t>
            </a:r>
            <a:r>
              <a:rPr lang="sv-SE" sz="1400" dirty="0" err="1"/>
              <a:t>triggrar</a:t>
            </a:r>
            <a:r>
              <a:rPr lang="sv-SE" sz="1400" dirty="0"/>
              <a:t>) och tar över, och även över tid skapar lugn automatiskt (vane-).lugn. Genom att lära oss och träna strategier kan vi t.o.m. bygga upp POSITIVA </a:t>
            </a:r>
            <a:r>
              <a:rPr lang="sv-SE" sz="1400" i="1" dirty="0"/>
              <a:t>”självtändande slingor”.</a:t>
            </a:r>
            <a:r>
              <a:rPr lang="sv-SE" sz="1400" dirty="0"/>
              <a:t> </a:t>
            </a:r>
            <a:r>
              <a:rPr lang="sv-SE" sz="1400" u="sng" dirty="0"/>
              <a:t>Manual </a:t>
            </a:r>
            <a:r>
              <a:rPr lang="sv-SE" sz="1400" dirty="0"/>
              <a:t>= stress- medicinsk verktygslåda där medicin = läkebeteenden!</a:t>
            </a:r>
          </a:p>
        </p:txBody>
      </p:sp>
      <p:cxnSp>
        <p:nvCxnSpPr>
          <p:cNvPr id="14" name="Rak pil 13"/>
          <p:cNvCxnSpPr/>
          <p:nvPr/>
        </p:nvCxnSpPr>
        <p:spPr bwMode="auto">
          <a:xfrm flipH="1">
            <a:off x="6299200" y="4983480"/>
            <a:ext cx="1038860" cy="217170"/>
          </a:xfrm>
          <a:prstGeom prst="straightConnector1">
            <a:avLst/>
          </a:prstGeom>
          <a:gradFill rotWithShape="0">
            <a:gsLst>
              <a:gs pos="0">
                <a:srgbClr val="FF9900"/>
              </a:gs>
              <a:gs pos="50000">
                <a:srgbClr val="FF9900">
                  <a:gamma/>
                  <a:shade val="46275"/>
                  <a:invGamma/>
                </a:srgbClr>
              </a:gs>
              <a:gs pos="100000">
                <a:srgbClr val="FF9900"/>
              </a:gs>
            </a:gsLst>
            <a:lin ang="5400000" scaled="1"/>
          </a:gradFill>
          <a:ln w="9525" cap="flat" cmpd="sng" algn="ctr">
            <a:solidFill>
              <a:srgbClr val="006800"/>
            </a:solidFill>
            <a:prstDash val="solid"/>
            <a:round/>
            <a:headEnd type="none" w="sm" len="sm"/>
            <a:tailEnd type="arrow"/>
          </a:ln>
          <a:effectLst/>
        </p:spPr>
      </p:cxnSp>
      <p:sp>
        <p:nvSpPr>
          <p:cNvPr id="13" name="textruta 12"/>
          <p:cNvSpPr txBox="1"/>
          <p:nvPr/>
        </p:nvSpPr>
        <p:spPr>
          <a:xfrm>
            <a:off x="3863752" y="6166466"/>
            <a:ext cx="4373880" cy="461665"/>
          </a:xfrm>
          <a:prstGeom prst="rect">
            <a:avLst/>
          </a:prstGeom>
          <a:noFill/>
        </p:spPr>
        <p:txBody>
          <a:bodyPr wrap="square" rtlCol="0">
            <a:spAutoFit/>
          </a:bodyPr>
          <a:lstStyle/>
          <a:p>
            <a:r>
              <a:rPr lang="sv-SE" sz="1200" dirty="0">
                <a:solidFill>
                  <a:srgbClr val="A82460"/>
                </a:solidFill>
              </a:rPr>
              <a:t>       Stress- &amp; immunsystem     Känslor        Medbestämmande i Livet</a:t>
            </a:r>
          </a:p>
          <a:p>
            <a:r>
              <a:rPr lang="sv-SE" sz="1200" dirty="0">
                <a:solidFill>
                  <a:srgbClr val="A82460"/>
                </a:solidFill>
              </a:rPr>
              <a:t>       Automatiskt ---------------------------------------------- Medvetet                </a:t>
            </a:r>
          </a:p>
        </p:txBody>
      </p:sp>
      <p:sp>
        <p:nvSpPr>
          <p:cNvPr id="19" name="Blockbåge 18"/>
          <p:cNvSpPr/>
          <p:nvPr/>
        </p:nvSpPr>
        <p:spPr bwMode="auto">
          <a:xfrm>
            <a:off x="4914900" y="4671060"/>
            <a:ext cx="2613660" cy="921412"/>
          </a:xfrm>
          <a:prstGeom prst="blockArc">
            <a:avLst/>
          </a:prstGeom>
          <a:noFill/>
          <a:ln w="28575" cap="flat" cmpd="sng" algn="ctr">
            <a:solidFill>
              <a:srgbClr val="0000FF"/>
            </a:solidFill>
            <a:prstDash val="solid"/>
            <a:round/>
            <a:headEnd type="none" w="sm" len="sm"/>
            <a:tailEnd type="triangle" w="sm" len="sm"/>
          </a:ln>
          <a:effec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pPr>
            <a:endParaRPr lang="sv-SE" sz="2400">
              <a:latin typeface="Times New Roman" pitchFamily="18" charset="0"/>
            </a:endParaRPr>
          </a:p>
        </p:txBody>
      </p:sp>
      <p:sp>
        <p:nvSpPr>
          <p:cNvPr id="20" name="Blockbåge 19"/>
          <p:cNvSpPr/>
          <p:nvPr/>
        </p:nvSpPr>
        <p:spPr bwMode="auto">
          <a:xfrm flipV="1">
            <a:off x="4914900" y="4655212"/>
            <a:ext cx="2613660" cy="921412"/>
          </a:xfrm>
          <a:prstGeom prst="blockArc">
            <a:avLst/>
          </a:prstGeom>
          <a:noFill/>
          <a:ln w="28575" cap="flat" cmpd="sng" algn="ctr">
            <a:solidFill>
              <a:srgbClr val="0000FF"/>
            </a:solidFill>
            <a:prstDash val="solid"/>
            <a:round/>
            <a:headEnd type="none" w="sm" len="sm"/>
            <a:tailEnd type="triangle" w="sm" len="sm"/>
          </a:ln>
          <a:effec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pPr>
            <a:endParaRPr lang="sv-SE" sz="2400">
              <a:latin typeface="Times New Roman" pitchFamily="18" charset="0"/>
            </a:endParaRPr>
          </a:p>
        </p:txBody>
      </p:sp>
      <p:sp>
        <p:nvSpPr>
          <p:cNvPr id="21" name="textruta 20"/>
          <p:cNvSpPr txBox="1"/>
          <p:nvPr/>
        </p:nvSpPr>
        <p:spPr>
          <a:xfrm>
            <a:off x="5455920" y="4640581"/>
            <a:ext cx="1524000" cy="307777"/>
          </a:xfrm>
          <a:prstGeom prst="rect">
            <a:avLst/>
          </a:prstGeom>
          <a:noFill/>
        </p:spPr>
        <p:txBody>
          <a:bodyPr wrap="square" rtlCol="0">
            <a:spAutoFit/>
          </a:bodyPr>
          <a:lstStyle/>
          <a:p>
            <a:pPr algn="ctr"/>
            <a:r>
              <a:rPr lang="sv-SE" sz="1400" b="1" i="1" dirty="0">
                <a:solidFill>
                  <a:srgbClr val="336600"/>
                </a:solidFill>
                <a:latin typeface="Times New Roman" pitchFamily="18" charset="0"/>
                <a:cs typeface="Times New Roman" pitchFamily="18" charset="0"/>
              </a:rPr>
              <a:t>Biofeedback</a:t>
            </a:r>
          </a:p>
        </p:txBody>
      </p:sp>
    </p:spTree>
    <p:custDataLst>
      <p:tags r:id="rId1"/>
    </p:custDataLst>
    <p:extLst>
      <p:ext uri="{BB962C8B-B14F-4D97-AF65-F5344CB8AC3E}">
        <p14:creationId xmlns:p14="http://schemas.microsoft.com/office/powerpoint/2010/main" val="2724721613"/>
      </p:ext>
    </p:extLst>
  </p:cSld>
  <p:clrMapOvr>
    <a:masterClrMapping/>
  </p:clrMapOvr>
  <mc:AlternateContent xmlns:mc="http://schemas.openxmlformats.org/markup-compatibility/2006" xmlns:p14="http://schemas.microsoft.com/office/powerpoint/2010/main">
    <mc:Choice Requires="p14">
      <p:transition spd="slow" p14:dur="2000" advTm="134958"/>
    </mc:Choice>
    <mc:Fallback xmlns="">
      <p:transition spd="slow" advTm="134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1" nodeType="clickEffect">
                                  <p:stCondLst>
                                    <p:cond delay="0"/>
                                  </p:stCondLst>
                                  <p:childTnLst>
                                    <p:animEffect transition="out" filter="fade">
                                      <p:cBhvr>
                                        <p:cTn id="71" dur="500" tmFilter="0, 0; .2, .5; .8, .5; 1, 0"/>
                                        <p:tgtEl>
                                          <p:spTgt spid="21"/>
                                        </p:tgtEl>
                                      </p:cBhvr>
                                    </p:animEffect>
                                    <p:animScale>
                                      <p:cBhvr>
                                        <p:cTn id="72" dur="250" autoRev="1" fill="hold"/>
                                        <p:tgtEl>
                                          <p:spTgt spid="2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grpId="2" nodeType="clickEffect">
                                  <p:stCondLst>
                                    <p:cond delay="0"/>
                                  </p:stCondLst>
                                  <p:childTnLst>
                                    <p:animScale>
                                      <p:cBhvr>
                                        <p:cTn id="76" dur="2000" fill="hold"/>
                                        <p:tgtEl>
                                          <p:spTgt spid="21"/>
                                        </p:tgtEl>
                                      </p:cBhvr>
                                      <p:by x="150000" y="150000"/>
                                    </p:animScale>
                                  </p:childTnLst>
                                </p:cTn>
                              </p:par>
                            </p:childTnLst>
                          </p:cTn>
                        </p:par>
                      </p:childTnLst>
                    </p:cTn>
                  </p:par>
                  <p:par>
                    <p:cTn id="77" fill="hold">
                      <p:stCondLst>
                        <p:cond delay="indefinite"/>
                      </p:stCondLst>
                      <p:childTnLst>
                        <p:par>
                          <p:cTn id="78" fill="hold">
                            <p:stCondLst>
                              <p:cond delay="0"/>
                            </p:stCondLst>
                            <p:childTnLst>
                              <p:par>
                                <p:cTn id="79" presetID="2" presetClass="emph" presetSubtype="0" grpId="3" nodeType="clickEffect">
                                  <p:stCondLst>
                                    <p:cond delay="0"/>
                                  </p:stCondLst>
                                  <p:childTnLst>
                                    <p:set>
                                      <p:cBhvr override="childStyle">
                                        <p:cTn id="80" dur="indefinite"/>
                                        <p:tgtEl>
                                          <p:spTgt spid="21"/>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8" grpId="0"/>
      <p:bldP spid="11" grpId="0"/>
      <p:bldP spid="13" grpId="0"/>
      <p:bldP spid="19" grpId="0" animBg="1"/>
      <p:bldP spid="20" grpId="0" animBg="1"/>
      <p:bldP spid="21" grpId="0"/>
      <p:bldP spid="21" grpId="1"/>
      <p:bldP spid="21" grpId="2"/>
      <p:bldP spid="21"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ak 10"/>
          <p:cNvCxnSpPr>
            <a:stCxn id="7" idx="3"/>
            <a:endCxn id="9" idx="1"/>
          </p:cNvCxnSpPr>
          <p:nvPr/>
        </p:nvCxnSpPr>
        <p:spPr bwMode="auto">
          <a:xfrm flipV="1">
            <a:off x="4063015" y="2989977"/>
            <a:ext cx="2629267" cy="15086"/>
          </a:xfrm>
          <a:prstGeom prst="line">
            <a:avLst/>
          </a:prstGeom>
          <a:gradFill rotWithShape="0">
            <a:gsLst>
              <a:gs pos="0">
                <a:srgbClr val="FF9900"/>
              </a:gs>
              <a:gs pos="50000">
                <a:srgbClr val="FF9900">
                  <a:gamma/>
                  <a:shade val="46275"/>
                  <a:invGamma/>
                </a:srgbClr>
              </a:gs>
              <a:gs pos="100000">
                <a:srgbClr val="FF9900"/>
              </a:gs>
            </a:gsLst>
            <a:lin ang="5400000" scaled="1"/>
          </a:gradFill>
          <a:ln w="28575" cap="flat" cmpd="sng" algn="ctr">
            <a:solidFill>
              <a:srgbClr val="0000FF"/>
            </a:solidFill>
            <a:prstDash val="solid"/>
            <a:round/>
            <a:headEnd type="none" w="sm" len="sm"/>
            <a:tailEnd type="triangle" w="sm" len="sm"/>
          </a:ln>
          <a:effectLst/>
        </p:spPr>
      </p:cxnSp>
      <p:pic>
        <p:nvPicPr>
          <p:cNvPr id="2" name="Bildobjekt 1" descr="Triune Brain Theory-bild.gif"/>
          <p:cNvPicPr>
            <a:picLocks noChangeAspect="1"/>
          </p:cNvPicPr>
          <p:nvPr/>
        </p:nvPicPr>
        <p:blipFill>
          <a:blip r:embed="rId3" cstate="print"/>
          <a:stretch>
            <a:fillRect/>
          </a:stretch>
        </p:blipFill>
        <p:spPr>
          <a:xfrm>
            <a:off x="4229900" y="3924661"/>
            <a:ext cx="3708201" cy="2682651"/>
          </a:xfrm>
          <a:prstGeom prst="rect">
            <a:avLst/>
          </a:prstGeom>
        </p:spPr>
      </p:pic>
      <p:sp>
        <p:nvSpPr>
          <p:cNvPr id="3" name="textruta 2"/>
          <p:cNvSpPr txBox="1"/>
          <p:nvPr/>
        </p:nvSpPr>
        <p:spPr>
          <a:xfrm>
            <a:off x="2454860" y="229560"/>
            <a:ext cx="7359650" cy="400110"/>
          </a:xfrm>
          <a:prstGeom prst="rect">
            <a:avLst/>
          </a:prstGeom>
          <a:noFill/>
        </p:spPr>
        <p:txBody>
          <a:bodyPr wrap="square" rtlCol="0">
            <a:spAutoFit/>
          </a:bodyPr>
          <a:lstStyle/>
          <a:p>
            <a:pPr algn="ctr"/>
            <a:r>
              <a:rPr lang="sv-SE" sz="2000" b="1" i="1" dirty="0"/>
              <a:t>Principen för stressemotionella reaktioner – basiska och fasiska</a:t>
            </a:r>
          </a:p>
        </p:txBody>
      </p:sp>
      <p:sp>
        <p:nvSpPr>
          <p:cNvPr id="4" name="textruta 3"/>
          <p:cNvSpPr txBox="1"/>
          <p:nvPr/>
        </p:nvSpPr>
        <p:spPr>
          <a:xfrm>
            <a:off x="839972" y="574387"/>
            <a:ext cx="10521894" cy="1815882"/>
          </a:xfrm>
          <a:prstGeom prst="rect">
            <a:avLst/>
          </a:prstGeom>
          <a:noFill/>
        </p:spPr>
        <p:txBody>
          <a:bodyPr wrap="square" rtlCol="0">
            <a:spAutoFit/>
          </a:bodyPr>
          <a:lstStyle/>
          <a:p>
            <a:r>
              <a:rPr lang="sv-SE" sz="1400" dirty="0"/>
              <a:t>Specifika konstrakt (informationsstruktur), med mer, mindre eller ingen genetiskt bakgrund, t.ex. ett viss mönster som refererar till siluetten av en rovfågel får vissa arters fågelungar att reagera automatiskt  och söka skydd. T.ex. ett barn (t.ex. jag) skrämd av en hund där minnet var så starkt att det utvecklades en hudfobi – även för mindre hundar eftersom det är just skallet och tänder som är min ”siluett” som ej är genetiskt utan inlärd (</a:t>
            </a:r>
            <a:r>
              <a:rPr lang="sv-SE" sz="1400" dirty="0" err="1"/>
              <a:t>operant</a:t>
            </a:r>
            <a:r>
              <a:rPr lang="sv-SE" sz="1400" dirty="0"/>
              <a:t> betingning).  Mänskliga hjärnan (new </a:t>
            </a:r>
            <a:r>
              <a:rPr lang="sv-SE" sz="1400" dirty="0" err="1"/>
              <a:t>brain</a:t>
            </a:r>
            <a:r>
              <a:rPr lang="sv-SE" sz="1400" dirty="0"/>
              <a:t>) fungerar sekventiellt, verbal … utforskande men äldre hjärnan (rött och lila) blixtsnabbt, ofta automatiskt, omedvetet. Alltså inte styrt av mänskliga hjärnan. När många olika fobiliknande minneskonstrakt byggs upp – ofta kan det räcka med en dramatisk händelse – utvecklas en generaliseringsprocess som även ”drar till sig” stressproblem . Efterhand blir vi så stress/ångest/skräck/… benägna att vår tillvaro hamnar i ett stressfysiologiskt laddat tillstånd. Vi tappar översikten och det blir en kamp för överlevnad – men utan ”yttre men väl inre tigrar” . Basiska processer är långvariga och fasiska är kortvariga, tillfälliga.</a:t>
            </a:r>
          </a:p>
        </p:txBody>
      </p:sp>
      <p:sp>
        <p:nvSpPr>
          <p:cNvPr id="5" name="textruta 4"/>
          <p:cNvSpPr txBox="1"/>
          <p:nvPr/>
        </p:nvSpPr>
        <p:spPr>
          <a:xfrm>
            <a:off x="5637067" y="5469176"/>
            <a:ext cx="1717963" cy="307777"/>
          </a:xfrm>
          <a:prstGeom prst="rect">
            <a:avLst/>
          </a:prstGeom>
          <a:noFill/>
        </p:spPr>
        <p:txBody>
          <a:bodyPr wrap="square" rtlCol="0">
            <a:spAutoFit/>
          </a:bodyPr>
          <a:lstStyle/>
          <a:p>
            <a:r>
              <a:rPr lang="sv-SE" sz="1400" dirty="0"/>
              <a:t>New </a:t>
            </a:r>
            <a:r>
              <a:rPr lang="sv-SE" sz="1400" dirty="0" err="1"/>
              <a:t>brain</a:t>
            </a:r>
            <a:endParaRPr lang="sv-SE" sz="1400" dirty="0"/>
          </a:p>
        </p:txBody>
      </p:sp>
      <p:sp>
        <p:nvSpPr>
          <p:cNvPr id="6" name="textruta 5"/>
          <p:cNvSpPr txBox="1"/>
          <p:nvPr/>
        </p:nvSpPr>
        <p:spPr>
          <a:xfrm>
            <a:off x="5485735" y="6249442"/>
            <a:ext cx="1717963" cy="307777"/>
          </a:xfrm>
          <a:prstGeom prst="rect">
            <a:avLst/>
          </a:prstGeom>
          <a:noFill/>
        </p:spPr>
        <p:txBody>
          <a:bodyPr wrap="square" rtlCol="0">
            <a:spAutoFit/>
          </a:bodyPr>
          <a:lstStyle/>
          <a:p>
            <a:r>
              <a:rPr lang="sv-SE" sz="1400" dirty="0"/>
              <a:t>Old     </a:t>
            </a:r>
            <a:r>
              <a:rPr lang="sv-SE" sz="1400" dirty="0" err="1"/>
              <a:t>brain</a:t>
            </a:r>
            <a:endParaRPr lang="sv-SE" sz="1400" dirty="0"/>
          </a:p>
        </p:txBody>
      </p:sp>
      <p:sp>
        <p:nvSpPr>
          <p:cNvPr id="7" name="textruta 6"/>
          <p:cNvSpPr txBox="1"/>
          <p:nvPr/>
        </p:nvSpPr>
        <p:spPr>
          <a:xfrm>
            <a:off x="2527176" y="2635731"/>
            <a:ext cx="1535839" cy="738664"/>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wrap="square" rtlCol="0">
            <a:spAutoFit/>
          </a:bodyPr>
          <a:lstStyle/>
          <a:p>
            <a:r>
              <a:rPr lang="sv-SE" sz="1400" dirty="0"/>
              <a:t>S = Verklig eller föreställd händelse</a:t>
            </a:r>
          </a:p>
        </p:txBody>
      </p:sp>
      <p:sp>
        <p:nvSpPr>
          <p:cNvPr id="8" name="textruta 7"/>
          <p:cNvSpPr txBox="1"/>
          <p:nvPr/>
        </p:nvSpPr>
        <p:spPr>
          <a:xfrm>
            <a:off x="4348577" y="2512923"/>
            <a:ext cx="1995998" cy="954107"/>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wrap="square" rtlCol="0">
            <a:spAutoFit/>
          </a:bodyPr>
          <a:lstStyle/>
          <a:p>
            <a:r>
              <a:rPr lang="sv-SE" sz="1400" dirty="0">
                <a:solidFill>
                  <a:srgbClr val="FFFF66"/>
                </a:solidFill>
              </a:rPr>
              <a:t>R bildar minne  inklusive </a:t>
            </a:r>
            <a:r>
              <a:rPr lang="sv-SE" sz="1400" dirty="0">
                <a:solidFill>
                  <a:srgbClr val="A82460"/>
                </a:solidFill>
              </a:rPr>
              <a:t>minne av den komplexa, </a:t>
            </a:r>
            <a:r>
              <a:rPr lang="sv-SE" sz="1400" dirty="0" err="1">
                <a:solidFill>
                  <a:srgbClr val="FFFF66"/>
                </a:solidFill>
              </a:rPr>
              <a:t>stressemotionreaktionen</a:t>
            </a:r>
            <a:endParaRPr lang="sv-SE" sz="1400" dirty="0"/>
          </a:p>
        </p:txBody>
      </p:sp>
      <p:sp>
        <p:nvSpPr>
          <p:cNvPr id="9" name="textruta 8"/>
          <p:cNvSpPr txBox="1"/>
          <p:nvPr/>
        </p:nvSpPr>
        <p:spPr>
          <a:xfrm>
            <a:off x="6692281" y="2512924"/>
            <a:ext cx="1800690" cy="954107"/>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txBody>
          <a:bodyPr wrap="square" rtlCol="0">
            <a:spAutoFit/>
          </a:bodyPr>
          <a:lstStyle/>
          <a:p>
            <a:r>
              <a:rPr lang="sv-SE" sz="1400" dirty="0">
                <a:solidFill>
                  <a:srgbClr val="FFFFFF"/>
                </a:solidFill>
              </a:rPr>
              <a:t>Rädslan skapar </a:t>
            </a:r>
            <a:r>
              <a:rPr lang="sv-SE" sz="1400" dirty="0" err="1">
                <a:solidFill>
                  <a:srgbClr val="FFFFFF"/>
                </a:solidFill>
              </a:rPr>
              <a:t>antecipatorisk</a:t>
            </a:r>
            <a:r>
              <a:rPr lang="sv-SE" sz="1400" dirty="0">
                <a:solidFill>
                  <a:srgbClr val="FFFFFF"/>
                </a:solidFill>
              </a:rPr>
              <a:t>  sökande efter  Stress S </a:t>
            </a:r>
          </a:p>
        </p:txBody>
      </p:sp>
      <p:cxnSp>
        <p:nvCxnSpPr>
          <p:cNvPr id="13" name="Rak 12"/>
          <p:cNvCxnSpPr/>
          <p:nvPr/>
        </p:nvCxnSpPr>
        <p:spPr bwMode="auto">
          <a:xfrm flipH="1">
            <a:off x="7569694" y="3411074"/>
            <a:ext cx="5177" cy="183132"/>
          </a:xfrm>
          <a:prstGeom prst="line">
            <a:avLst/>
          </a:prstGeom>
          <a:gradFill rotWithShape="0">
            <a:gsLst>
              <a:gs pos="0">
                <a:srgbClr val="FF9900"/>
              </a:gs>
              <a:gs pos="50000">
                <a:srgbClr val="FF9900">
                  <a:gamma/>
                  <a:shade val="46275"/>
                  <a:invGamma/>
                </a:srgbClr>
              </a:gs>
              <a:gs pos="100000">
                <a:srgbClr val="FF9900"/>
              </a:gs>
            </a:gsLst>
            <a:lin ang="5400000" scaled="1"/>
          </a:gradFill>
          <a:ln w="28575" cap="flat" cmpd="sng" algn="ctr">
            <a:solidFill>
              <a:srgbClr val="0000FF"/>
            </a:solidFill>
            <a:prstDash val="solid"/>
            <a:round/>
            <a:headEnd type="none" w="sm" len="sm"/>
            <a:tailEnd type="triangle" w="sm" len="sm"/>
          </a:ln>
          <a:effectLst/>
        </p:spPr>
      </p:cxnSp>
      <p:cxnSp>
        <p:nvCxnSpPr>
          <p:cNvPr id="14" name="Rak 13"/>
          <p:cNvCxnSpPr/>
          <p:nvPr/>
        </p:nvCxnSpPr>
        <p:spPr bwMode="auto">
          <a:xfrm flipH="1">
            <a:off x="5289613" y="3377043"/>
            <a:ext cx="5177" cy="183132"/>
          </a:xfrm>
          <a:prstGeom prst="line">
            <a:avLst/>
          </a:prstGeom>
          <a:gradFill rotWithShape="0">
            <a:gsLst>
              <a:gs pos="0">
                <a:srgbClr val="FF9900"/>
              </a:gs>
              <a:gs pos="50000">
                <a:srgbClr val="FF9900">
                  <a:gamma/>
                  <a:shade val="46275"/>
                  <a:invGamma/>
                </a:srgbClr>
              </a:gs>
              <a:gs pos="100000">
                <a:srgbClr val="FF9900"/>
              </a:gs>
            </a:gsLst>
            <a:lin ang="5400000" scaled="1"/>
          </a:gradFill>
          <a:ln w="28575" cap="flat" cmpd="sng" algn="ctr">
            <a:solidFill>
              <a:srgbClr val="0000FF"/>
            </a:solidFill>
            <a:prstDash val="solid"/>
            <a:round/>
            <a:headEnd type="none" w="sm" len="sm"/>
            <a:tailEnd type="triangle" w="sm" len="sm"/>
          </a:ln>
          <a:effectLst/>
        </p:spPr>
      </p:cxnSp>
      <p:cxnSp>
        <p:nvCxnSpPr>
          <p:cNvPr id="16" name="Rak 15"/>
          <p:cNvCxnSpPr/>
          <p:nvPr/>
        </p:nvCxnSpPr>
        <p:spPr bwMode="auto">
          <a:xfrm>
            <a:off x="5261499" y="3597717"/>
            <a:ext cx="2308194" cy="8878"/>
          </a:xfrm>
          <a:prstGeom prst="line">
            <a:avLst/>
          </a:prstGeom>
          <a:gradFill rotWithShape="0">
            <a:gsLst>
              <a:gs pos="0">
                <a:srgbClr val="FF9900"/>
              </a:gs>
              <a:gs pos="50000">
                <a:srgbClr val="FF9900">
                  <a:gamma/>
                  <a:shade val="46275"/>
                  <a:invGamma/>
                </a:srgbClr>
              </a:gs>
              <a:gs pos="100000">
                <a:srgbClr val="FF9900"/>
              </a:gs>
            </a:gsLst>
            <a:lin ang="5400000" scaled="1"/>
          </a:gradFill>
          <a:ln w="28575" cap="flat" cmpd="sng" algn="ctr">
            <a:solidFill>
              <a:srgbClr val="0000FF"/>
            </a:solidFill>
            <a:prstDash val="solid"/>
            <a:round/>
            <a:headEnd type="none" w="sm" len="sm"/>
            <a:tailEnd type="triangle" w="sm" len="sm"/>
          </a:ln>
          <a:effectLst/>
        </p:spPr>
      </p:cxnSp>
      <p:sp>
        <p:nvSpPr>
          <p:cNvPr id="18" name="textruta 17"/>
          <p:cNvSpPr txBox="1"/>
          <p:nvPr/>
        </p:nvSpPr>
        <p:spPr>
          <a:xfrm>
            <a:off x="4038688" y="3688064"/>
            <a:ext cx="4802818" cy="307777"/>
          </a:xfrm>
          <a:prstGeom prst="rect">
            <a:avLst/>
          </a:prstGeom>
          <a:noFill/>
        </p:spPr>
        <p:txBody>
          <a:bodyPr wrap="square" rtlCol="0">
            <a:spAutoFit/>
          </a:bodyPr>
          <a:lstStyle/>
          <a:p>
            <a:r>
              <a:rPr lang="sv-SE" sz="1400" dirty="0"/>
              <a:t>Självtändande slinga där mänskliga hjärnan ”körs över” </a:t>
            </a:r>
          </a:p>
        </p:txBody>
      </p:sp>
      <p:sp>
        <p:nvSpPr>
          <p:cNvPr id="19" name="textruta 18"/>
          <p:cNvSpPr txBox="1"/>
          <p:nvPr/>
        </p:nvSpPr>
        <p:spPr>
          <a:xfrm>
            <a:off x="892280" y="3730101"/>
            <a:ext cx="3241756" cy="2031325"/>
          </a:xfrm>
          <a:prstGeom prst="rect">
            <a:avLst/>
          </a:prstGeom>
          <a:noFill/>
        </p:spPr>
        <p:txBody>
          <a:bodyPr wrap="square" rtlCol="0">
            <a:spAutoFit/>
          </a:bodyPr>
          <a:lstStyle/>
          <a:p>
            <a:r>
              <a:rPr lang="sv-SE" sz="1400" dirty="0"/>
              <a:t>I pågående/aktuell stressångest situation känner vi en katastrofal  maktlöshet som i sig ökar problemen!  Att tappa kontrollen, inte kunna påverka är en omöjlig situation som man sekund för sekund försöker överleva – desperat. Svårt då att ta emot information! </a:t>
            </a:r>
          </a:p>
          <a:p>
            <a:r>
              <a:rPr lang="sv-SE" sz="1400" dirty="0"/>
              <a:t>I sådana lägen kan  </a:t>
            </a:r>
            <a:r>
              <a:rPr lang="sv-SE" sz="1400" u="sng" dirty="0"/>
              <a:t>lämpliga</a:t>
            </a:r>
            <a:r>
              <a:rPr lang="sv-SE" sz="1400" dirty="0"/>
              <a:t>  läkemedel användas som simdyna  </a:t>
            </a:r>
          </a:p>
        </p:txBody>
      </p:sp>
      <p:sp>
        <p:nvSpPr>
          <p:cNvPr id="20" name="textruta 19"/>
          <p:cNvSpPr txBox="1"/>
          <p:nvPr/>
        </p:nvSpPr>
        <p:spPr>
          <a:xfrm>
            <a:off x="8120110" y="3793841"/>
            <a:ext cx="3236578" cy="2031325"/>
          </a:xfrm>
          <a:prstGeom prst="rect">
            <a:avLst/>
          </a:prstGeom>
          <a:noFill/>
        </p:spPr>
        <p:txBody>
          <a:bodyPr wrap="square" rtlCol="0">
            <a:spAutoFit/>
          </a:bodyPr>
          <a:lstStyle/>
          <a:p>
            <a:r>
              <a:rPr lang="sv-SE" sz="1400" dirty="0"/>
              <a:t>Det finns en hel biopsykosocial medicinsk verktygslåda som var och en kan lära sig skräddarsy och därmed befria sig från slaviskt beroende att styras av stress/ångest genererande minnen.  Finns dessutom ytterligare verktyg som gör att även de svåraste trauma kan blekna bort att tappa sin dominerande kraft! Se nedan</a:t>
            </a:r>
          </a:p>
        </p:txBody>
      </p:sp>
      <p:sp>
        <p:nvSpPr>
          <p:cNvPr id="21" name="textruta 20"/>
          <p:cNvSpPr txBox="1"/>
          <p:nvPr/>
        </p:nvSpPr>
        <p:spPr>
          <a:xfrm>
            <a:off x="8968595" y="6421526"/>
            <a:ext cx="2388093" cy="276999"/>
          </a:xfrm>
          <a:prstGeom prst="rect">
            <a:avLst/>
          </a:prstGeom>
          <a:noFill/>
        </p:spPr>
        <p:txBody>
          <a:bodyPr wrap="square" rtlCol="0">
            <a:spAutoFit/>
          </a:bodyPr>
          <a:lstStyle/>
          <a:p>
            <a:r>
              <a:rPr lang="sv-SE" sz="1200" dirty="0" err="1"/>
              <a:t>www.stressmedcenter.com</a:t>
            </a:r>
            <a:endParaRPr lang="sv-SE" sz="1200" dirty="0"/>
          </a:p>
        </p:txBody>
      </p:sp>
    </p:spTree>
    <p:custDataLst>
      <p:tags r:id="rId1"/>
    </p:custDataLst>
    <p:extLst>
      <p:ext uri="{BB962C8B-B14F-4D97-AF65-F5344CB8AC3E}">
        <p14:creationId xmlns:p14="http://schemas.microsoft.com/office/powerpoint/2010/main" val="2128745996"/>
      </p:ext>
    </p:extLst>
  </p:cSld>
  <p:clrMapOvr>
    <a:masterClrMapping/>
  </p:clrMapOvr>
  <mc:AlternateContent xmlns:mc="http://schemas.openxmlformats.org/markup-compatibility/2006" xmlns:p14="http://schemas.microsoft.com/office/powerpoint/2010/main">
    <mc:Choice Requires="p14">
      <p:transition spd="slow" p14:dur="2000" advTm="52167"/>
    </mc:Choice>
    <mc:Fallback xmlns="">
      <p:transition spd="slow" advTm="52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2000" fill="hold"/>
                                        <p:tgtEl>
                                          <p:spTgt spid="21"/>
                                        </p:tgtEl>
                                        <p:attrNameLst>
                                          <p:attrName>ppt_w</p:attrName>
                                        </p:attrNameLst>
                                      </p:cBhvr>
                                      <p:tavLst>
                                        <p:tav tm="0">
                                          <p:val>
                                            <p:fltVal val="0"/>
                                          </p:val>
                                        </p:tav>
                                        <p:tav tm="100000">
                                          <p:val>
                                            <p:strVal val="#ppt_w"/>
                                          </p:val>
                                        </p:tav>
                                      </p:tavLst>
                                    </p:anim>
                                    <p:anim calcmode="lin" valueType="num">
                                      <p:cBhvr>
                                        <p:cTn id="83" dur="2000" fill="hold"/>
                                        <p:tgtEl>
                                          <p:spTgt spid="21"/>
                                        </p:tgtEl>
                                        <p:attrNameLst>
                                          <p:attrName>ppt_h</p:attrName>
                                        </p:attrNameLst>
                                      </p:cBhvr>
                                      <p:tavLst>
                                        <p:tav tm="0">
                                          <p:val>
                                            <p:fltVal val="0"/>
                                          </p:val>
                                        </p:tav>
                                        <p:tav tm="100000">
                                          <p:val>
                                            <p:strVal val="#ppt_h"/>
                                          </p:val>
                                        </p:tav>
                                      </p:tavLst>
                                    </p:anim>
                                    <p:animEffect transition="in" filter="fade">
                                      <p:cBhvr>
                                        <p:cTn id="8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 13"/>
          <p:cNvSpPr>
            <a:spLocks noChangeArrowheads="1"/>
          </p:cNvSpPr>
          <p:nvPr/>
        </p:nvSpPr>
        <p:spPr bwMode="auto">
          <a:xfrm>
            <a:off x="4895850" y="333375"/>
            <a:ext cx="2533650" cy="825500"/>
          </a:xfrm>
          <a:prstGeom prst="ellipse">
            <a:avLst/>
          </a:prstGeom>
          <a:solidFill>
            <a:srgbClr val="FF0000"/>
          </a:solidFill>
          <a:ln w="28575" algn="ctr">
            <a:solidFill>
              <a:srgbClr val="0000FF"/>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sv-SE" sz="2000"/>
              <a:t>Nya hjärnan</a:t>
            </a:r>
          </a:p>
          <a:p>
            <a:pPr algn="ctr" eaLnBrk="1" hangingPunct="1">
              <a:spcBef>
                <a:spcPct val="0"/>
              </a:spcBef>
              <a:buFontTx/>
              <a:buNone/>
            </a:pPr>
            <a:r>
              <a:rPr lang="sv-SE" altLang="sv-SE" sz="1200">
                <a:latin typeface="Times New Roman" panose="02020603050405020304" pitchFamily="18" charset="0"/>
              </a:rPr>
              <a:t>Medveten, verbal</a:t>
            </a:r>
          </a:p>
        </p:txBody>
      </p:sp>
      <p:sp>
        <p:nvSpPr>
          <p:cNvPr id="2" name="Ellips 1"/>
          <p:cNvSpPr>
            <a:spLocks noChangeArrowheads="1"/>
          </p:cNvSpPr>
          <p:nvPr/>
        </p:nvSpPr>
        <p:spPr bwMode="auto">
          <a:xfrm>
            <a:off x="3287714" y="620713"/>
            <a:ext cx="5629275" cy="4114800"/>
          </a:xfrm>
          <a:prstGeom prst="ellipse">
            <a:avLst/>
          </a:prstGeom>
          <a:gradFill rotWithShape="0">
            <a:gsLst>
              <a:gs pos="0">
                <a:srgbClr val="FFF200"/>
              </a:gs>
              <a:gs pos="45000">
                <a:srgbClr val="FF7A00"/>
              </a:gs>
              <a:gs pos="70000">
                <a:srgbClr val="FF0300"/>
              </a:gs>
              <a:gs pos="100000">
                <a:srgbClr val="4D0808"/>
              </a:gs>
            </a:gsLst>
            <a:lin ang="5400000"/>
          </a:gradFill>
          <a:ln w="28575" algn="ctr">
            <a:solidFill>
              <a:srgbClr val="FF0000"/>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sv-SE" altLang="sv-SE" sz="400"/>
          </a:p>
          <a:p>
            <a:pPr algn="ctr" eaLnBrk="1" hangingPunct="1">
              <a:spcBef>
                <a:spcPct val="0"/>
              </a:spcBef>
              <a:buFontTx/>
              <a:buNone/>
            </a:pPr>
            <a:endParaRPr lang="sv-SE" altLang="sv-SE" sz="400"/>
          </a:p>
          <a:p>
            <a:pPr algn="ctr" eaLnBrk="1" hangingPunct="1">
              <a:spcBef>
                <a:spcPct val="0"/>
              </a:spcBef>
              <a:buFontTx/>
              <a:buNone/>
            </a:pPr>
            <a:r>
              <a:rPr lang="sv-SE" altLang="sv-SE" sz="2000"/>
              <a:t>Limbiska systemet</a:t>
            </a:r>
          </a:p>
          <a:p>
            <a:pPr algn="ctr" eaLnBrk="1" hangingPunct="1">
              <a:spcBef>
                <a:spcPct val="0"/>
              </a:spcBef>
              <a:buFontTx/>
              <a:buNone/>
            </a:pPr>
            <a:r>
              <a:rPr lang="sv-SE" altLang="sv-SE" sz="1200"/>
              <a:t>REAKTIVT – </a:t>
            </a:r>
            <a:r>
              <a:rPr lang="sv-SE" altLang="sv-SE" sz="1200" b="1">
                <a:solidFill>
                  <a:srgbClr val="FF0000"/>
                </a:solidFill>
              </a:rPr>
              <a:t>Spatialt språk</a:t>
            </a:r>
            <a:r>
              <a:rPr lang="sv-SE" altLang="sv-SE" sz="1200"/>
              <a:t> Automatisk,</a:t>
            </a:r>
          </a:p>
          <a:p>
            <a:pPr eaLnBrk="1" hangingPunct="1">
              <a:spcBef>
                <a:spcPct val="0"/>
              </a:spcBef>
              <a:buFontTx/>
              <a:buNone/>
            </a:pPr>
            <a:endParaRPr lang="sv-SE" altLang="sv-SE" sz="1800"/>
          </a:p>
          <a:p>
            <a:pPr eaLnBrk="1" hangingPunct="1">
              <a:spcBef>
                <a:spcPct val="0"/>
              </a:spcBef>
              <a:buFontTx/>
              <a:buNone/>
            </a:pPr>
            <a:endParaRPr lang="sv-SE" altLang="sv-SE" sz="1800"/>
          </a:p>
          <a:p>
            <a:pPr eaLnBrk="1" hangingPunct="1">
              <a:spcBef>
                <a:spcPct val="0"/>
              </a:spcBef>
              <a:buFontTx/>
              <a:buNone/>
            </a:pPr>
            <a:endParaRPr lang="sv-SE" altLang="sv-SE" sz="1800"/>
          </a:p>
          <a:p>
            <a:pPr eaLnBrk="1" hangingPunct="1">
              <a:spcBef>
                <a:spcPct val="0"/>
              </a:spcBef>
              <a:buFontTx/>
              <a:buNone/>
            </a:pPr>
            <a:endParaRPr lang="sv-SE" altLang="sv-SE" sz="1800"/>
          </a:p>
          <a:p>
            <a:pPr eaLnBrk="1" hangingPunct="1">
              <a:spcBef>
                <a:spcPct val="0"/>
              </a:spcBef>
              <a:buFontTx/>
              <a:buNone/>
            </a:pPr>
            <a:endParaRPr lang="sv-SE" altLang="sv-SE" sz="1800"/>
          </a:p>
          <a:p>
            <a:pPr eaLnBrk="1" hangingPunct="1">
              <a:spcBef>
                <a:spcPct val="0"/>
              </a:spcBef>
              <a:buFontTx/>
              <a:buNone/>
            </a:pPr>
            <a:endParaRPr lang="sv-SE" altLang="sv-SE" sz="1800"/>
          </a:p>
          <a:p>
            <a:pPr algn="ctr" eaLnBrk="1" hangingPunct="1">
              <a:spcBef>
                <a:spcPct val="0"/>
              </a:spcBef>
              <a:buFontTx/>
              <a:buNone/>
            </a:pPr>
            <a:endParaRPr lang="sv-SE" altLang="sv-SE" sz="1800"/>
          </a:p>
          <a:p>
            <a:pPr eaLnBrk="1" hangingPunct="1">
              <a:spcBef>
                <a:spcPct val="0"/>
              </a:spcBef>
              <a:buFontTx/>
              <a:buNone/>
            </a:pPr>
            <a:r>
              <a:rPr lang="sv-SE" altLang="sv-SE" sz="1800"/>
              <a:t>                       </a:t>
            </a:r>
            <a:r>
              <a:rPr lang="sv-SE" altLang="sv-SE" sz="1800" b="1">
                <a:solidFill>
                  <a:srgbClr val="FFC000"/>
                </a:solidFill>
              </a:rPr>
              <a:t>Stress-   systemen</a:t>
            </a:r>
            <a:endParaRPr lang="sv-SE" altLang="sv-SE" sz="2400" b="1">
              <a:solidFill>
                <a:srgbClr val="FFC000"/>
              </a:solidFill>
              <a:latin typeface="Times New Roman" panose="02020603050405020304" pitchFamily="18" charset="0"/>
            </a:endParaRPr>
          </a:p>
        </p:txBody>
      </p:sp>
      <p:sp>
        <p:nvSpPr>
          <p:cNvPr id="3" name="Ellips 2"/>
          <p:cNvSpPr>
            <a:spLocks noChangeArrowheads="1"/>
          </p:cNvSpPr>
          <p:nvPr/>
        </p:nvSpPr>
        <p:spPr bwMode="auto">
          <a:xfrm>
            <a:off x="4914900" y="333376"/>
            <a:ext cx="2533650" cy="1084263"/>
          </a:xfrm>
          <a:prstGeom prst="ellipse">
            <a:avLst/>
          </a:prstGeom>
          <a:gradFill rotWithShape="0">
            <a:gsLst>
              <a:gs pos="0">
                <a:srgbClr val="DDEBCF"/>
              </a:gs>
              <a:gs pos="50000">
                <a:srgbClr val="9CB86E"/>
              </a:gs>
              <a:gs pos="100000">
                <a:srgbClr val="156B13"/>
              </a:gs>
            </a:gsLst>
            <a:lin ang="5400000"/>
          </a:gradFill>
          <a:ln w="28575" algn="ctr">
            <a:solidFill>
              <a:srgbClr val="0000FF"/>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v-SE" altLang="sv-SE" sz="2000"/>
              <a:t>Nya hjärnan</a:t>
            </a:r>
          </a:p>
          <a:p>
            <a:pPr algn="ctr" eaLnBrk="1" hangingPunct="1">
              <a:spcBef>
                <a:spcPct val="0"/>
              </a:spcBef>
              <a:buFontTx/>
              <a:buNone/>
            </a:pPr>
            <a:r>
              <a:rPr lang="sv-SE" altLang="sv-SE" sz="1200">
                <a:latin typeface="Times New Roman" panose="02020603050405020304" pitchFamily="18" charset="0"/>
              </a:rPr>
              <a:t>PROAKTIV Medveten, </a:t>
            </a:r>
            <a:r>
              <a:rPr lang="sv-SE" altLang="sv-SE" sz="1200" b="1">
                <a:solidFill>
                  <a:srgbClr val="FF0000"/>
                </a:solidFill>
                <a:latin typeface="Times New Roman" panose="02020603050405020304" pitchFamily="18" charset="0"/>
              </a:rPr>
              <a:t>verbalt språk</a:t>
            </a:r>
          </a:p>
        </p:txBody>
      </p:sp>
      <p:sp>
        <p:nvSpPr>
          <p:cNvPr id="4" name="Ellips 3"/>
          <p:cNvSpPr>
            <a:spLocks noChangeArrowheads="1"/>
          </p:cNvSpPr>
          <p:nvPr/>
        </p:nvSpPr>
        <p:spPr bwMode="auto">
          <a:xfrm>
            <a:off x="6448425" y="2000250"/>
            <a:ext cx="2133600" cy="825500"/>
          </a:xfrm>
          <a:prstGeom prst="ellipse">
            <a:avLst/>
          </a:prstGeom>
          <a:gradFill rotWithShape="0">
            <a:gsLst>
              <a:gs pos="0">
                <a:srgbClr val="DDEBCF"/>
              </a:gs>
              <a:gs pos="50000">
                <a:srgbClr val="9CB86E"/>
              </a:gs>
              <a:gs pos="100000">
                <a:srgbClr val="156B13"/>
              </a:gs>
            </a:gsLst>
            <a:lin ang="5400000"/>
          </a:gradFill>
          <a:ln w="28575" algn="ctr">
            <a:solidFill>
              <a:srgbClr val="0000FF"/>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sv-SE" sz="1600"/>
              <a:t>Postivt-Emo Minneskluster</a:t>
            </a:r>
            <a:endParaRPr lang="sv-SE" altLang="sv-SE" sz="1600">
              <a:latin typeface="Times New Roman" panose="02020603050405020304" pitchFamily="18" charset="0"/>
            </a:endParaRPr>
          </a:p>
        </p:txBody>
      </p:sp>
      <p:sp>
        <p:nvSpPr>
          <p:cNvPr id="5" name="Ellips 4"/>
          <p:cNvSpPr>
            <a:spLocks noChangeArrowheads="1"/>
          </p:cNvSpPr>
          <p:nvPr/>
        </p:nvSpPr>
        <p:spPr bwMode="auto">
          <a:xfrm>
            <a:off x="3914775" y="2019301"/>
            <a:ext cx="2133600" cy="1084263"/>
          </a:xfrm>
          <a:prstGeom prst="ellipse">
            <a:avLst/>
          </a:prstGeom>
          <a:gradFill rotWithShape="0">
            <a:gsLst>
              <a:gs pos="0">
                <a:srgbClr val="000082"/>
              </a:gs>
              <a:gs pos="30000">
                <a:srgbClr val="66008F"/>
              </a:gs>
              <a:gs pos="64999">
                <a:srgbClr val="BA0066"/>
              </a:gs>
              <a:gs pos="89999">
                <a:srgbClr val="FF0000"/>
              </a:gs>
              <a:gs pos="100000">
                <a:srgbClr val="FF8200"/>
              </a:gs>
            </a:gsLst>
            <a:lin ang="5400000"/>
          </a:gradFill>
          <a:ln w="28575" algn="ctr">
            <a:solidFill>
              <a:srgbClr val="0000FF"/>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sv-SE" sz="1600">
                <a:solidFill>
                  <a:srgbClr val="FFFF66"/>
                </a:solidFill>
              </a:rPr>
              <a:t>Stress-Emo </a:t>
            </a:r>
            <a:r>
              <a:rPr lang="sv-SE" altLang="sv-SE" sz="1600"/>
              <a:t>Minneskluster</a:t>
            </a:r>
          </a:p>
          <a:p>
            <a:pPr algn="ctr" eaLnBrk="1" hangingPunct="1">
              <a:spcBef>
                <a:spcPct val="0"/>
              </a:spcBef>
              <a:buFontTx/>
              <a:buNone/>
            </a:pPr>
            <a:r>
              <a:rPr lang="sv-SE" altLang="sv-SE" sz="1200" b="1">
                <a:latin typeface="Times New Roman" panose="02020603050405020304" pitchFamily="18" charset="0"/>
              </a:rPr>
              <a:t>uppgraderande</a:t>
            </a:r>
          </a:p>
        </p:txBody>
      </p:sp>
      <p:sp>
        <p:nvSpPr>
          <p:cNvPr id="7" name="Vänsterböjd 6"/>
          <p:cNvSpPr>
            <a:spLocks noChangeArrowheads="1"/>
          </p:cNvSpPr>
          <p:nvPr/>
        </p:nvSpPr>
        <p:spPr bwMode="auto">
          <a:xfrm flipH="1" flipV="1">
            <a:off x="4656138" y="3036888"/>
            <a:ext cx="500062" cy="823912"/>
          </a:xfrm>
          <a:prstGeom prst="curvedLeftArrow">
            <a:avLst>
              <a:gd name="adj1" fmla="val 24981"/>
              <a:gd name="adj2" fmla="val 49970"/>
              <a:gd name="adj3" fmla="val 25000"/>
            </a:avLst>
          </a:prstGeom>
          <a:gradFill rotWithShape="0">
            <a:gsLst>
              <a:gs pos="0">
                <a:srgbClr val="FF9900"/>
              </a:gs>
              <a:gs pos="50000">
                <a:srgbClr val="764700"/>
              </a:gs>
              <a:gs pos="100000">
                <a:srgbClr val="FF9900"/>
              </a:gs>
            </a:gsLst>
            <a:lin ang="5400000" scaled="1"/>
          </a:gradFill>
          <a:ln w="28575" algn="ctr">
            <a:solidFill>
              <a:srgbClr val="0000FF"/>
            </a:solidFill>
            <a:round/>
            <a:headEnd type="none" w="sm" len="sm"/>
            <a:tailEnd type="triangle" w="sm" len="sm"/>
          </a:ln>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2400">
              <a:latin typeface="Times New Roman" panose="02020603050405020304" pitchFamily="18" charset="0"/>
            </a:endParaRPr>
          </a:p>
        </p:txBody>
      </p:sp>
      <p:sp>
        <p:nvSpPr>
          <p:cNvPr id="10" name="Vänsterböjd 9"/>
          <p:cNvSpPr>
            <a:spLocks noChangeArrowheads="1"/>
          </p:cNvSpPr>
          <p:nvPr/>
        </p:nvSpPr>
        <p:spPr bwMode="auto">
          <a:xfrm flipH="1" flipV="1">
            <a:off x="4352926" y="800101"/>
            <a:ext cx="581025" cy="1400175"/>
          </a:xfrm>
          <a:prstGeom prst="curvedLeftArrow">
            <a:avLst>
              <a:gd name="adj1" fmla="val 24991"/>
              <a:gd name="adj2" fmla="val 50004"/>
              <a:gd name="adj3" fmla="val 25000"/>
            </a:avLst>
          </a:prstGeom>
          <a:gradFill rotWithShape="0">
            <a:gsLst>
              <a:gs pos="0">
                <a:srgbClr val="FF9900"/>
              </a:gs>
              <a:gs pos="50000">
                <a:srgbClr val="764700"/>
              </a:gs>
              <a:gs pos="100000">
                <a:srgbClr val="FF9900"/>
              </a:gs>
            </a:gsLst>
            <a:lin ang="5400000" scaled="1"/>
          </a:gradFill>
          <a:ln w="28575" algn="ctr">
            <a:solidFill>
              <a:srgbClr val="0000FF"/>
            </a:solidFill>
            <a:round/>
            <a:headEnd type="none" w="sm" len="sm"/>
            <a:tailEnd type="triangle" w="sm" len="sm"/>
          </a:ln>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2400">
              <a:latin typeface="Times New Roman" panose="02020603050405020304" pitchFamily="18" charset="0"/>
            </a:endParaRPr>
          </a:p>
        </p:txBody>
      </p:sp>
      <p:sp>
        <p:nvSpPr>
          <p:cNvPr id="11" name="Vänsterböjd 10"/>
          <p:cNvSpPr>
            <a:spLocks noChangeArrowheads="1"/>
          </p:cNvSpPr>
          <p:nvPr/>
        </p:nvSpPr>
        <p:spPr bwMode="auto">
          <a:xfrm>
            <a:off x="7419975" y="714375"/>
            <a:ext cx="533400" cy="1371600"/>
          </a:xfrm>
          <a:prstGeom prst="curvedLeftArrow">
            <a:avLst>
              <a:gd name="adj1" fmla="val 25000"/>
              <a:gd name="adj2" fmla="val 50000"/>
              <a:gd name="adj3" fmla="val 25000"/>
            </a:avLst>
          </a:prstGeom>
          <a:gradFill rotWithShape="0">
            <a:gsLst>
              <a:gs pos="0">
                <a:srgbClr val="FF9900"/>
              </a:gs>
              <a:gs pos="50000">
                <a:srgbClr val="764700"/>
              </a:gs>
              <a:gs pos="100000">
                <a:srgbClr val="FF9900"/>
              </a:gs>
            </a:gsLst>
            <a:lin ang="5400000" scaled="1"/>
          </a:gradFill>
          <a:ln w="28575" algn="ctr">
            <a:solidFill>
              <a:srgbClr val="0000FF"/>
            </a:solidFill>
            <a:round/>
            <a:headEnd type="none" w="sm" len="sm"/>
            <a:tailEnd type="triangle" w="sm" len="sm"/>
          </a:ln>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2400">
              <a:latin typeface="Times New Roman" panose="02020603050405020304" pitchFamily="18" charset="0"/>
            </a:endParaRPr>
          </a:p>
        </p:txBody>
      </p:sp>
      <p:sp>
        <p:nvSpPr>
          <p:cNvPr id="13" name="Vänsterböjd 12"/>
          <p:cNvSpPr>
            <a:spLocks noChangeArrowheads="1"/>
          </p:cNvSpPr>
          <p:nvPr/>
        </p:nvSpPr>
        <p:spPr bwMode="auto">
          <a:xfrm>
            <a:off x="7434263" y="2647950"/>
            <a:ext cx="533400" cy="1276350"/>
          </a:xfrm>
          <a:prstGeom prst="curvedLeftArrow">
            <a:avLst>
              <a:gd name="adj1" fmla="val 25003"/>
              <a:gd name="adj2" fmla="val 49995"/>
              <a:gd name="adj3" fmla="val 25000"/>
            </a:avLst>
          </a:prstGeom>
          <a:gradFill rotWithShape="0">
            <a:gsLst>
              <a:gs pos="0">
                <a:srgbClr val="FF9900"/>
              </a:gs>
              <a:gs pos="50000">
                <a:srgbClr val="764700"/>
              </a:gs>
              <a:gs pos="100000">
                <a:srgbClr val="FF9900"/>
              </a:gs>
            </a:gsLst>
            <a:lin ang="5400000" scaled="1"/>
          </a:gradFill>
          <a:ln w="28575" algn="ctr">
            <a:solidFill>
              <a:srgbClr val="0000FF"/>
            </a:solidFill>
            <a:round/>
            <a:headEnd type="none" w="sm" len="sm"/>
            <a:tailEnd type="triangle" w="sm" len="sm"/>
          </a:ln>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2400">
              <a:latin typeface="Times New Roman" panose="02020603050405020304" pitchFamily="18" charset="0"/>
            </a:endParaRPr>
          </a:p>
        </p:txBody>
      </p:sp>
      <p:sp>
        <p:nvSpPr>
          <p:cNvPr id="15" name="AutoShape 9"/>
          <p:cNvSpPr>
            <a:spLocks noChangeArrowheads="1"/>
          </p:cNvSpPr>
          <p:nvPr/>
        </p:nvSpPr>
        <p:spPr bwMode="auto">
          <a:xfrm>
            <a:off x="8210550" y="0"/>
            <a:ext cx="1989138" cy="908050"/>
          </a:xfrm>
          <a:prstGeom prst="cloudCallout">
            <a:avLst>
              <a:gd name="adj1" fmla="val -142855"/>
              <a:gd name="adj2" fmla="val 25957"/>
            </a:avLst>
          </a:prstGeom>
          <a:solidFill>
            <a:srgbClr val="FF0000"/>
          </a:solidFill>
          <a:ln w="9525">
            <a:solidFill>
              <a:srgbClr val="99CC00"/>
            </a:solidFill>
            <a:round/>
            <a:headEnd/>
            <a:tailEnd/>
          </a:ln>
          <a:effectLst/>
        </p:spPr>
        <p:txBody>
          <a:bodyPr lIns="92075" tIns="46038" rIns="92075" bIns="46038" anchor="ctr"/>
          <a:lstStyle/>
          <a:p>
            <a:pPr algn="ctr">
              <a:spcBef>
                <a:spcPct val="50000"/>
              </a:spcBef>
              <a:defRPr/>
            </a:pPr>
            <a:r>
              <a:rPr lang="sv-SE" sz="1400" b="1" dirty="0">
                <a:solidFill>
                  <a:srgbClr val="A82460"/>
                </a:solidFill>
                <a:effectLst>
                  <a:outerShdw blurRad="38100" dist="38100" dir="2700000" algn="tl">
                    <a:srgbClr val="000000"/>
                  </a:outerShdw>
                </a:effectLst>
                <a:latin typeface="Arial Black" pitchFamily="34" charset="0"/>
              </a:rPr>
              <a:t>HJÄLP! Är reaktivt fast</a:t>
            </a:r>
            <a:endParaRPr lang="en-US" sz="1400" b="1" dirty="0">
              <a:solidFill>
                <a:srgbClr val="A82460"/>
              </a:solidFill>
              <a:effectLst>
                <a:outerShdw blurRad="38100" dist="38100" dir="2700000" algn="tl">
                  <a:srgbClr val="000000"/>
                </a:outerShdw>
              </a:effectLst>
              <a:latin typeface="Arial Black" pitchFamily="34" charset="0"/>
            </a:endParaRPr>
          </a:p>
        </p:txBody>
      </p:sp>
      <p:sp>
        <p:nvSpPr>
          <p:cNvPr id="16" name="textruta 15"/>
          <p:cNvSpPr txBox="1">
            <a:spLocks noChangeArrowheads="1"/>
          </p:cNvSpPr>
          <p:nvPr/>
        </p:nvSpPr>
        <p:spPr bwMode="auto">
          <a:xfrm>
            <a:off x="1686064" y="4667251"/>
            <a:ext cx="908988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dirty="0"/>
              <a:t>Hjärnas utveckling från c 500 Miljoner år där för c 150-500.000 år sedan människans hjärna utvecklades som PÅLAGRING där känslor (oro, ångest, nedstämdhet), beteenden, upplevelser (Limbiska systemet generellt och Amygdala specifik) grundas på biopsykosocial aktiveringar av stress (autonoma nervsystemet  framför allt)(reptilhjärnan ). Slavar under vår privata och evolutionära historia?  NEJ nu kan vi mäta, SE och ÅTGÄRDA med stressmedicinska integrerade metoder  där ”behandling”/förebyggande görs via utbildning, egen aktiviteter coachade vid behov där noga identifierade! läkemedel  kan utgöra tillfällig simdyna.  Ju högre upp på utvecklingsstegen ju mindre </a:t>
            </a:r>
            <a:r>
              <a:rPr lang="sv-SE" altLang="sv-SE" sz="1400" dirty="0" err="1"/>
              <a:t>hårdvaro</a:t>
            </a:r>
            <a:r>
              <a:rPr lang="sv-SE" altLang="sv-SE" sz="1400" dirty="0"/>
              <a:t>-gen-styrning  och mer flexibilitet. Vår stressmedicinska modell (för detaljer se på annan plats) bygger på integrering av omfattande pionjärs arbeten  alltsedan Tales, Aristoteles, Freud, G.A. Kelly, Elis, Berne, Harris, Glasser, … i termer  av eget kliniskt arbete utifrån min avhandling 1986  (</a:t>
            </a:r>
            <a:r>
              <a:rPr lang="sv-SE" altLang="sv-SE" sz="1400" dirty="0" err="1"/>
              <a:t>Cognitive</a:t>
            </a:r>
            <a:r>
              <a:rPr lang="sv-SE" altLang="sv-SE" sz="1400" dirty="0"/>
              <a:t> and </a:t>
            </a:r>
            <a:r>
              <a:rPr lang="sv-SE" altLang="sv-SE" sz="1400" dirty="0" err="1"/>
              <a:t>Cardiovascular</a:t>
            </a:r>
            <a:r>
              <a:rPr lang="sv-SE" altLang="sv-SE" sz="1400" dirty="0"/>
              <a:t> </a:t>
            </a:r>
            <a:r>
              <a:rPr lang="sv-SE" altLang="sv-SE" sz="1400" dirty="0" err="1"/>
              <a:t>Assessment</a:t>
            </a:r>
            <a:r>
              <a:rPr lang="sv-SE" altLang="sv-SE" sz="1400" dirty="0"/>
              <a:t>  </a:t>
            </a:r>
            <a:r>
              <a:rPr lang="sv-SE" altLang="sv-SE" sz="1400" dirty="0" err="1"/>
              <a:t>of</a:t>
            </a:r>
            <a:r>
              <a:rPr lang="sv-SE" altLang="sv-SE" sz="1400" dirty="0"/>
              <a:t>  a </a:t>
            </a:r>
            <a:r>
              <a:rPr lang="sv-SE" altLang="sv-SE" sz="1400" dirty="0" err="1"/>
              <a:t>multifaceted</a:t>
            </a:r>
            <a:r>
              <a:rPr lang="sv-SE" altLang="sv-SE" sz="1400" dirty="0"/>
              <a:t> </a:t>
            </a:r>
            <a:r>
              <a:rPr lang="sv-SE" altLang="sv-SE" sz="1400" dirty="0" err="1"/>
              <a:t>treatment</a:t>
            </a:r>
            <a:r>
              <a:rPr lang="sv-SE" altLang="sv-SE" sz="1400" dirty="0"/>
              <a:t> </a:t>
            </a:r>
            <a:r>
              <a:rPr lang="sv-SE" altLang="sv-SE" sz="1400" dirty="0" err="1"/>
              <a:t>package</a:t>
            </a:r>
            <a:r>
              <a:rPr lang="sv-SE" altLang="sv-SE" sz="1400" dirty="0"/>
              <a:t> </a:t>
            </a:r>
            <a:r>
              <a:rPr lang="sv-SE" altLang="sv-SE" sz="1400" dirty="0" err="1"/>
              <a:t>of</a:t>
            </a:r>
            <a:r>
              <a:rPr lang="sv-SE" altLang="sv-SE" sz="1400" dirty="0"/>
              <a:t> negative stress).   </a:t>
            </a:r>
          </a:p>
        </p:txBody>
      </p:sp>
      <p:sp>
        <p:nvSpPr>
          <p:cNvPr id="17" name="textruta 16"/>
          <p:cNvSpPr txBox="1">
            <a:spLocks noChangeArrowheads="1"/>
          </p:cNvSpPr>
          <p:nvPr/>
        </p:nvSpPr>
        <p:spPr bwMode="auto">
          <a:xfrm>
            <a:off x="8318500" y="908050"/>
            <a:ext cx="24574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a:t>Vår nya, medvetna hjärna kan inte direkt påverka stress och    </a:t>
            </a:r>
          </a:p>
          <a:p>
            <a:pPr>
              <a:spcBef>
                <a:spcPct val="0"/>
              </a:spcBef>
              <a:buFontTx/>
              <a:buNone/>
            </a:pPr>
            <a:r>
              <a:rPr lang="sv-SE" altLang="sv-SE" sz="1400"/>
              <a:t>      många miljoners utveckling    </a:t>
            </a:r>
          </a:p>
          <a:p>
            <a:pPr>
              <a:spcBef>
                <a:spcPct val="0"/>
              </a:spcBef>
              <a:buFontTx/>
              <a:buNone/>
            </a:pPr>
            <a:r>
              <a:rPr lang="sv-SE" altLang="sv-SE" sz="1400"/>
              <a:t>         </a:t>
            </a:r>
            <a:r>
              <a:rPr lang="sv-SE" altLang="sv-SE" sz="1400" b="1"/>
              <a:t>MEN  VÄL</a:t>
            </a:r>
            <a:r>
              <a:rPr lang="sv-SE" altLang="sv-SE" sz="1400"/>
              <a:t> med kunskap &amp;     </a:t>
            </a:r>
          </a:p>
          <a:p>
            <a:pPr>
              <a:spcBef>
                <a:spcPct val="0"/>
              </a:spcBef>
              <a:buFontTx/>
              <a:buNone/>
            </a:pPr>
            <a:r>
              <a:rPr lang="sv-SE" altLang="sv-SE" sz="1400"/>
              <a:t>           egen träning* bygga upp </a:t>
            </a:r>
          </a:p>
          <a:p>
            <a:pPr>
              <a:spcBef>
                <a:spcPct val="0"/>
              </a:spcBef>
              <a:buFontTx/>
              <a:buNone/>
            </a:pPr>
            <a:r>
              <a:rPr lang="sv-SE" altLang="sv-SE" sz="1400"/>
              <a:t>            minnes - beteende </a:t>
            </a:r>
          </a:p>
          <a:p>
            <a:pPr>
              <a:spcBef>
                <a:spcPct val="0"/>
              </a:spcBef>
              <a:buFontTx/>
              <a:buNone/>
            </a:pPr>
            <a:r>
              <a:rPr lang="sv-SE" altLang="sv-SE" sz="1400"/>
              <a:t>                ”kluster som tar över                      </a:t>
            </a:r>
          </a:p>
          <a:p>
            <a:pPr>
              <a:spcBef>
                <a:spcPct val="0"/>
              </a:spcBef>
              <a:buFontTx/>
              <a:buNone/>
            </a:pPr>
            <a:r>
              <a:rPr lang="sv-SE" altLang="sv-SE" sz="1400"/>
              <a:t>                efterhand TAR ÖVER -      </a:t>
            </a:r>
          </a:p>
          <a:p>
            <a:pPr>
              <a:spcBef>
                <a:spcPct val="0"/>
              </a:spcBef>
              <a:buFontTx/>
              <a:buNone/>
            </a:pPr>
            <a:r>
              <a:rPr lang="sv-SE" altLang="sv-SE" sz="1400"/>
              <a:t>                AUTOMATISKT </a:t>
            </a:r>
          </a:p>
          <a:p>
            <a:pPr>
              <a:spcBef>
                <a:spcPct val="0"/>
              </a:spcBef>
              <a:buFontTx/>
              <a:buNone/>
            </a:pPr>
            <a:r>
              <a:rPr lang="sv-SE" altLang="sv-SE" sz="1400"/>
              <a:t>                PRoAKTVT!</a:t>
            </a:r>
          </a:p>
        </p:txBody>
      </p:sp>
      <p:sp>
        <p:nvSpPr>
          <p:cNvPr id="18" name="textruta 17"/>
          <p:cNvSpPr txBox="1">
            <a:spLocks noChangeArrowheads="1"/>
          </p:cNvSpPr>
          <p:nvPr/>
        </p:nvSpPr>
        <p:spPr bwMode="auto">
          <a:xfrm>
            <a:off x="1686064" y="1127700"/>
            <a:ext cx="21859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dirty="0"/>
              <a:t>När </a:t>
            </a:r>
            <a:r>
              <a:rPr lang="sv-SE" altLang="sv-SE" sz="1400" dirty="0" err="1"/>
              <a:t>Reaktivta</a:t>
            </a:r>
            <a:r>
              <a:rPr lang="sv-SE" altLang="sv-SE" sz="1400" dirty="0"/>
              <a:t> Stress-</a:t>
            </a:r>
            <a:r>
              <a:rPr lang="sv-SE" altLang="sv-SE" sz="1400" dirty="0" err="1"/>
              <a:t>Emo</a:t>
            </a:r>
            <a:r>
              <a:rPr lang="sv-SE" altLang="sv-SE" sz="1400" dirty="0"/>
              <a:t> tvingar  oss dansa efter sina hjärntvättande         krav  och tänka/           handla irrationellt,               med oro,  stress,  osäkerhet, stress,             tanklöst, desperat                                 så kan man känna</a:t>
            </a:r>
          </a:p>
          <a:p>
            <a:pPr>
              <a:spcBef>
                <a:spcPct val="0"/>
              </a:spcBef>
              <a:buFontTx/>
              <a:buNone/>
            </a:pPr>
            <a:r>
              <a:rPr lang="sv-SE" altLang="sv-SE" sz="1400" dirty="0"/>
              <a:t>att ”bara” tänka/         känna, ge upp. Hjälp-       löst göra vad som helst     för att slippa  undan det, rädda sig  från något man inte vet vad det är som inte kan kontrollera, påverka …</a:t>
            </a:r>
          </a:p>
        </p:txBody>
      </p:sp>
      <p:sp>
        <p:nvSpPr>
          <p:cNvPr id="55311" name="textruta 20"/>
          <p:cNvSpPr txBox="1">
            <a:spLocks noChangeArrowheads="1"/>
          </p:cNvSpPr>
          <p:nvPr/>
        </p:nvSpPr>
        <p:spPr bwMode="auto">
          <a:xfrm>
            <a:off x="3333750" y="-26988"/>
            <a:ext cx="548640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v-SE" altLang="sv-SE" sz="1800" b="1" i="1"/>
              <a:t>Att träna upp sin Proaktivitet!</a:t>
            </a:r>
          </a:p>
        </p:txBody>
      </p:sp>
      <p:sp>
        <p:nvSpPr>
          <p:cNvPr id="22" name="textruta 21"/>
          <p:cNvSpPr txBox="1">
            <a:spLocks noChangeArrowheads="1"/>
          </p:cNvSpPr>
          <p:nvPr/>
        </p:nvSpPr>
        <p:spPr bwMode="auto">
          <a:xfrm>
            <a:off x="8112126" y="4076701"/>
            <a:ext cx="255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a:t>* MBiL-verktygslådan inkl. Bio-feedback nödvändig ”vägvisare”</a:t>
            </a:r>
          </a:p>
        </p:txBody>
      </p:sp>
      <p:sp>
        <p:nvSpPr>
          <p:cNvPr id="23" name="Ellips 22"/>
          <p:cNvSpPr>
            <a:spLocks noChangeArrowheads="1"/>
          </p:cNvSpPr>
          <p:nvPr/>
        </p:nvSpPr>
        <p:spPr bwMode="auto">
          <a:xfrm>
            <a:off x="6457950" y="2028825"/>
            <a:ext cx="2133600" cy="825500"/>
          </a:xfrm>
          <a:prstGeom prst="ellipse">
            <a:avLst/>
          </a:prstGeom>
          <a:gradFill rotWithShape="0">
            <a:gsLst>
              <a:gs pos="0">
                <a:srgbClr val="DDEBCF"/>
              </a:gs>
              <a:gs pos="50000">
                <a:srgbClr val="9CB86E"/>
              </a:gs>
              <a:gs pos="100000">
                <a:srgbClr val="156B13"/>
              </a:gs>
            </a:gsLst>
            <a:lin ang="5400000"/>
          </a:gradFill>
          <a:ln w="28575" algn="ctr">
            <a:solidFill>
              <a:srgbClr val="0000FF"/>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sv-SE" sz="1600"/>
              <a:t>Postivt-Emo Minneskluster</a:t>
            </a:r>
            <a:endParaRPr lang="sv-SE" altLang="sv-SE" sz="1600">
              <a:latin typeface="Times New Roman" panose="02020603050405020304" pitchFamily="18" charset="0"/>
            </a:endParaRPr>
          </a:p>
        </p:txBody>
      </p:sp>
      <p:sp>
        <p:nvSpPr>
          <p:cNvPr id="6" name="Nedåtböjd 5"/>
          <p:cNvSpPr>
            <a:spLocks noChangeArrowheads="1"/>
          </p:cNvSpPr>
          <p:nvPr/>
        </p:nvSpPr>
        <p:spPr bwMode="auto">
          <a:xfrm flipH="1">
            <a:off x="5648326" y="1981200"/>
            <a:ext cx="1057275" cy="463550"/>
          </a:xfrm>
          <a:prstGeom prst="curvedDownArrow">
            <a:avLst>
              <a:gd name="adj1" fmla="val 25026"/>
              <a:gd name="adj2" fmla="val 50030"/>
              <a:gd name="adj3" fmla="val 15625"/>
            </a:avLst>
          </a:prstGeom>
          <a:gradFill rotWithShape="0">
            <a:gsLst>
              <a:gs pos="0">
                <a:srgbClr val="FF9900"/>
              </a:gs>
              <a:gs pos="50000">
                <a:srgbClr val="764700"/>
              </a:gs>
              <a:gs pos="100000">
                <a:srgbClr val="FF9900"/>
              </a:gs>
            </a:gsLst>
            <a:lin ang="5400000" scaled="1"/>
          </a:gradFill>
          <a:ln w="28575" algn="ctr">
            <a:solidFill>
              <a:srgbClr val="0000FF"/>
            </a:solidFill>
            <a:round/>
            <a:headEnd type="none" w="sm" len="sm"/>
            <a:tailEnd type="triangle" w="sm" len="sm"/>
          </a:ln>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2400">
              <a:latin typeface="Times New Roman" panose="02020603050405020304" pitchFamily="18" charset="0"/>
            </a:endParaRPr>
          </a:p>
        </p:txBody>
      </p:sp>
      <p:pic>
        <p:nvPicPr>
          <p:cNvPr id="25" name="Bildobjekt 24" descr="Bild biofeedb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9375" y="3054351"/>
            <a:ext cx="1447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P63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10228264" y="6418264"/>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4506057"/>
      </p:ext>
    </p:extLst>
  </p:cSld>
  <p:clrMapOvr>
    <a:masterClrMapping/>
  </p:clrMapOvr>
  <mc:AlternateContent xmlns:mc="http://schemas.openxmlformats.org/markup-compatibility/2006" xmlns:p14="http://schemas.microsoft.com/office/powerpoint/2010/main">
    <mc:Choice Requires="p14">
      <p:transition spd="slow" p14:dur="2000" advTm="793741"/>
    </mc:Choice>
    <mc:Fallback xmlns="">
      <p:transition spd="slow" advTm="79374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557" fill="hold"/>
                                        <p:tgtEl>
                                          <p:spTgt spid="2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2000"/>
                                        <p:tgtEl>
                                          <p:spTgt spid="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11" end="11"/>
                                            </p:txEl>
                                          </p:spTgt>
                                        </p:tgtEl>
                                        <p:attrNameLst>
                                          <p:attrName>style.visibility</p:attrName>
                                        </p:attrNameLst>
                                      </p:cBhvr>
                                      <p:to>
                                        <p:strVal val="visible"/>
                                      </p:to>
                                    </p:set>
                                    <p:animEffect transition="in" filter="fade">
                                      <p:cBhvr>
                                        <p:cTn id="20" dur="2000"/>
                                        <p:tgtEl>
                                          <p:spTgt spid="2">
                                            <p:txEl>
                                              <p:pRg st="11" end="1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2000"/>
                                        <p:tgtEl>
                                          <p:spTgt spid="2">
                                            <p:txEl>
                                              <p:pRg st="11" end="1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2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2000"/>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1"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2000"/>
                                        <p:tgtEl>
                                          <p:spTgt spid="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 calcmode="lin" valueType="num">
                                      <p:cBhvr>
                                        <p:cTn id="55" dur="1000" fill="hold"/>
                                        <p:tgtEl>
                                          <p:spTgt spid="15">
                                            <p:bg/>
                                          </p:spTgt>
                                        </p:tgtEl>
                                        <p:attrNameLst>
                                          <p:attrName>ppt_w</p:attrName>
                                        </p:attrNameLst>
                                      </p:cBhvr>
                                      <p:tavLst>
                                        <p:tav tm="0">
                                          <p:val>
                                            <p:fltVal val="0"/>
                                          </p:val>
                                        </p:tav>
                                        <p:tav tm="100000">
                                          <p:val>
                                            <p:strVal val="#ppt_w"/>
                                          </p:val>
                                        </p:tav>
                                      </p:tavLst>
                                    </p:anim>
                                    <p:anim calcmode="lin" valueType="num">
                                      <p:cBhvr>
                                        <p:cTn id="56" dur="1000" fill="hold"/>
                                        <p:tgtEl>
                                          <p:spTgt spid="15">
                                            <p:bg/>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iterate type="lt">
                                    <p:tmPct val="100000"/>
                                  </p:iterate>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p:cTn id="61"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0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2000"/>
                                        <p:tgtEl>
                                          <p:spTgt spid="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up)">
                                      <p:cBhvr>
                                        <p:cTn id="82" dur="2000"/>
                                        <p:tgtEl>
                                          <p:spTgt spid="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1"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2000"/>
                                        <p:tgtEl>
                                          <p:spTgt spid="1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2000"/>
                                        <p:tgtEl>
                                          <p:spTgt spid="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par>
                                <p:cTn id="98" presetID="3" presetClass="entr" presetSubtype="10" fill="hold" grpId="1"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linds(horizontal)">
                                      <p:cBhvr>
                                        <p:cTn id="100" dur="500"/>
                                        <p:tgtEl>
                                          <p:spTgt spid="2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right)">
                                      <p:cBhvr>
                                        <p:cTn id="105" dur="2000"/>
                                        <p:tgtEl>
                                          <p:spTgt spid="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up)">
                                      <p:cBhvr>
                                        <p:cTn id="110" dur="2000"/>
                                        <p:tgtEl>
                                          <p:spTgt spid="1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xit" presetSubtype="0" fill="hold" grpId="1" nodeType="clickEffect">
                                  <p:stCondLst>
                                    <p:cond delay="0"/>
                                  </p:stCondLst>
                                  <p:iterate type="lt">
                                    <p:tmPct val="0"/>
                                  </p:iterate>
                                  <p:childTnLst>
                                    <p:animEffect transition="out" filter="dissolve">
                                      <p:cBhvr>
                                        <p:cTn id="114" dur="500"/>
                                        <p:tgtEl>
                                          <p:spTgt spid="15">
                                            <p:txEl>
                                              <p:pRg st="0" end="0"/>
                                            </p:txEl>
                                          </p:spTgt>
                                        </p:tgtEl>
                                      </p:cBhvr>
                                    </p:animEffect>
                                    <p:set>
                                      <p:cBhvr>
                                        <p:cTn id="115" dur="1" fill="hold">
                                          <p:stCondLst>
                                            <p:cond delay="499"/>
                                          </p:stCondLst>
                                        </p:cTn>
                                        <p:tgtEl>
                                          <p:spTgt spid="15">
                                            <p:txEl>
                                              <p:pRg st="0" end="0"/>
                                            </p:txEl>
                                          </p:spTgt>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15">
                                            <p:bg/>
                                          </p:spTgt>
                                        </p:tgtEl>
                                      </p:cBhvr>
                                    </p:animEffect>
                                    <p:set>
                                      <p:cBhvr>
                                        <p:cTn id="118" dur="1" fill="hold">
                                          <p:stCondLst>
                                            <p:cond delay="499"/>
                                          </p:stCondLst>
                                        </p:cTn>
                                        <p:tgtEl>
                                          <p:spTgt spid="15">
                                            <p:bg/>
                                          </p:spTgt>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1" fill="hold" grpId="1"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up)">
                                      <p:cBhvr>
                                        <p:cTn id="123" dur="2000"/>
                                        <p:tgtEl>
                                          <p:spTgt spid="1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2000"/>
                                        <p:tgtEl>
                                          <p:spTgt spid="2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nodeType="click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2000"/>
                                        <p:tgtEl>
                                          <p:spTgt spid="2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9" fill="hold" display="0">
                  <p:stCondLst>
                    <p:cond delay="indefinite"/>
                  </p:stCondLst>
                  <p:endCondLst>
                    <p:cond evt="onPrev" delay="0">
                      <p:tgtEl>
                        <p:sldTgt/>
                      </p:tgtEl>
                    </p:cond>
                    <p:cond evt="onStopAudio" delay="0">
                      <p:tgtEl>
                        <p:sldTgt/>
                      </p:tgtEl>
                    </p:cond>
                  </p:endCondLst>
                </p:cTn>
                <p:tgtEl>
                  <p:spTgt spid="24"/>
                </p:tgtEl>
              </p:cMediaNode>
            </p:audio>
          </p:childTnLst>
        </p:cTn>
      </p:par>
    </p:tnLst>
    <p:bldLst>
      <p:bldP spid="14" grpId="0" animBg="1"/>
      <p:bldP spid="2" grpId="0" build="allAtOnce" animBg="1"/>
      <p:bldP spid="3" grpId="0" animBg="1"/>
      <p:bldP spid="4" grpId="0" animBg="1"/>
      <p:bldP spid="5" grpId="0" animBg="1"/>
      <p:bldP spid="7" grpId="0" animBg="1"/>
      <p:bldP spid="10" grpId="0" animBg="1"/>
      <p:bldP spid="10" grpId="1" animBg="1"/>
      <p:bldP spid="11" grpId="0" animBg="1"/>
      <p:bldP spid="11" grpId="1" animBg="1"/>
      <p:bldP spid="13" grpId="0" animBg="1"/>
      <p:bldP spid="13" grpId="1" animBg="1"/>
      <p:bldP spid="15" grpId="0" build="p" animBg="1" autoUpdateAnimBg="0"/>
      <p:bldP spid="15" grpId="1" build="allAtOnce" animBg="1"/>
      <p:bldP spid="16" grpId="0"/>
      <p:bldP spid="17" grpId="0"/>
      <p:bldP spid="18" grpId="0"/>
      <p:bldP spid="22" grpId="0"/>
      <p:bldP spid="23" grpId="0" animBg="1"/>
      <p:bldP spid="23"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3B2BA1-7707-9284-0BD3-0F34638CA0C9}"/>
              </a:ext>
            </a:extLst>
          </p:cNvPr>
          <p:cNvSpPr txBox="1"/>
          <p:nvPr/>
        </p:nvSpPr>
        <p:spPr>
          <a:xfrm>
            <a:off x="2254102" y="596871"/>
            <a:ext cx="7187609" cy="461665"/>
          </a:xfrm>
          <a:prstGeom prst="rect">
            <a:avLst/>
          </a:prstGeom>
          <a:noFill/>
        </p:spPr>
        <p:txBody>
          <a:bodyPr wrap="square" rtlCol="0">
            <a:spAutoFit/>
          </a:bodyPr>
          <a:lstStyle/>
          <a:p>
            <a:pPr algn="ctr"/>
            <a:r>
              <a:rPr lang="sv-SE" sz="2400" b="1" dirty="0" err="1"/>
              <a:t>Street</a:t>
            </a:r>
            <a:r>
              <a:rPr lang="sv-SE" sz="2400" b="1" dirty="0"/>
              <a:t> smart vs </a:t>
            </a:r>
            <a:r>
              <a:rPr lang="sv-SE" sz="2400" b="1" dirty="0" err="1"/>
              <a:t>book</a:t>
            </a:r>
            <a:r>
              <a:rPr lang="sv-SE" sz="2400" b="1" dirty="0"/>
              <a:t> smart</a:t>
            </a:r>
          </a:p>
        </p:txBody>
      </p:sp>
      <p:sp>
        <p:nvSpPr>
          <p:cNvPr id="4" name="textruta 3">
            <a:extLst>
              <a:ext uri="{FF2B5EF4-FFF2-40B4-BE49-F238E27FC236}">
                <a16:creationId xmlns:a16="http://schemas.microsoft.com/office/drawing/2014/main" id="{228E73E5-7D05-7011-7476-51FCB6E06EE7}"/>
              </a:ext>
            </a:extLst>
          </p:cNvPr>
          <p:cNvSpPr txBox="1"/>
          <p:nvPr/>
        </p:nvSpPr>
        <p:spPr>
          <a:xfrm>
            <a:off x="960474" y="1132038"/>
            <a:ext cx="10271051" cy="523220"/>
          </a:xfrm>
          <a:prstGeom prst="rect">
            <a:avLst/>
          </a:prstGeom>
          <a:noFill/>
        </p:spPr>
        <p:txBody>
          <a:bodyPr wrap="square" rtlCol="0">
            <a:spAutoFit/>
          </a:bodyPr>
          <a:lstStyle/>
          <a:p>
            <a:pPr algn="ctr"/>
            <a:r>
              <a:rPr lang="sv-SE" sz="1400" dirty="0"/>
              <a:t>Se t.ex. </a:t>
            </a:r>
            <a:r>
              <a:rPr lang="en-US" sz="1400" dirty="0">
                <a:hlinkClick r:id="rId5"/>
              </a:rPr>
              <a:t>Integration of street work book smart – here out of an evolutionary perspective for effective information processing and developed by problem-solving development and growing with the task | BOAIM2: </a:t>
            </a:r>
            <a:r>
              <a:rPr lang="en-US" sz="1400" dirty="0" err="1">
                <a:hlinkClick r:id="rId5"/>
              </a:rPr>
              <a:t>Bergvik</a:t>
            </a:r>
            <a:r>
              <a:rPr lang="en-US" sz="1400" dirty="0">
                <a:hlinkClick r:id="rId5"/>
              </a:rPr>
              <a:t> Open Academia for Innovative Medicine Management</a:t>
            </a:r>
            <a:endParaRPr lang="sv-SE" sz="1400" dirty="0"/>
          </a:p>
        </p:txBody>
      </p:sp>
      <p:sp>
        <p:nvSpPr>
          <p:cNvPr id="6" name="textruta 5">
            <a:extLst>
              <a:ext uri="{FF2B5EF4-FFF2-40B4-BE49-F238E27FC236}">
                <a16:creationId xmlns:a16="http://schemas.microsoft.com/office/drawing/2014/main" id="{E27DE896-B9C3-0433-78FC-B6CCA15E0DDA}"/>
              </a:ext>
            </a:extLst>
          </p:cNvPr>
          <p:cNvSpPr txBox="1"/>
          <p:nvPr/>
        </p:nvSpPr>
        <p:spPr>
          <a:xfrm>
            <a:off x="960474" y="1890494"/>
            <a:ext cx="10271051" cy="954107"/>
          </a:xfrm>
          <a:prstGeom prst="rect">
            <a:avLst/>
          </a:prstGeom>
          <a:noFill/>
        </p:spPr>
        <p:txBody>
          <a:bodyPr wrap="square" rtlCol="0">
            <a:spAutoFit/>
          </a:bodyPr>
          <a:lstStyle/>
          <a:p>
            <a:r>
              <a:rPr lang="sv-SE" sz="1400" dirty="0"/>
              <a:t>Förra bilden visade förhållande mellan homosapiens (människliga delen av vår hjärna (rationell, verbal) och Limbiska systemet (eg. däggdjurs hjärnan, spatial som härskar/dirigerar/kontrollerar/reagerar våra känslomässiga (allt från aggressioner inklusive destruktiviteter till  kärlek/omtanke/välvilja …  och dominerar över vårt beteende om vi inte på olika sätt, via kulturellt uppväxt,  egna tillämpningar av kunskaps om hur man kan effektivt ”samspela” mellan spatiala och verbala system.</a:t>
            </a:r>
          </a:p>
        </p:txBody>
      </p:sp>
      <p:sp>
        <p:nvSpPr>
          <p:cNvPr id="7" name="textruta 6">
            <a:extLst>
              <a:ext uri="{FF2B5EF4-FFF2-40B4-BE49-F238E27FC236}">
                <a16:creationId xmlns:a16="http://schemas.microsoft.com/office/drawing/2014/main" id="{93F5A71C-C6D0-0FD9-6C9E-114CA2FD53D6}"/>
              </a:ext>
            </a:extLst>
          </p:cNvPr>
          <p:cNvSpPr txBox="1"/>
          <p:nvPr/>
        </p:nvSpPr>
        <p:spPr>
          <a:xfrm>
            <a:off x="960474" y="3119912"/>
            <a:ext cx="10271051" cy="523220"/>
          </a:xfrm>
          <a:prstGeom prst="rect">
            <a:avLst/>
          </a:prstGeom>
          <a:noFill/>
        </p:spPr>
        <p:txBody>
          <a:bodyPr wrap="square" rtlCol="0">
            <a:spAutoFit/>
          </a:bodyPr>
          <a:lstStyle/>
          <a:p>
            <a:r>
              <a:rPr lang="sv-SE" sz="1400" dirty="0"/>
              <a:t>Begreppet </a:t>
            </a:r>
            <a:r>
              <a:rPr lang="sv-SE" sz="1400" dirty="0" err="1"/>
              <a:t>Street</a:t>
            </a:r>
            <a:r>
              <a:rPr lang="sv-SE" sz="1400" dirty="0"/>
              <a:t> smart vs </a:t>
            </a:r>
            <a:r>
              <a:rPr lang="sv-SE" sz="1400" dirty="0" err="1"/>
              <a:t>book</a:t>
            </a:r>
            <a:r>
              <a:rPr lang="sv-SE" sz="1400" dirty="0"/>
              <a:t> smart (eg. samspelet mellan dem eftersom vanligen är det just inte antingen eller, alltså inklusive dynamiska processer som kan variera över olika situationer, känslolägen och tid. </a:t>
            </a:r>
          </a:p>
        </p:txBody>
      </p:sp>
      <p:sp>
        <p:nvSpPr>
          <p:cNvPr id="8" name="textruta 7">
            <a:extLst>
              <a:ext uri="{FF2B5EF4-FFF2-40B4-BE49-F238E27FC236}">
                <a16:creationId xmlns:a16="http://schemas.microsoft.com/office/drawing/2014/main" id="{A69CE349-B3B6-8E00-C4AF-5D552045F702}"/>
              </a:ext>
            </a:extLst>
          </p:cNvPr>
          <p:cNvSpPr txBox="1"/>
          <p:nvPr/>
        </p:nvSpPr>
        <p:spPr>
          <a:xfrm>
            <a:off x="960474" y="3848045"/>
            <a:ext cx="10271051" cy="2677656"/>
          </a:xfrm>
          <a:prstGeom prst="rect">
            <a:avLst/>
          </a:prstGeom>
          <a:noFill/>
        </p:spPr>
        <p:txBody>
          <a:bodyPr wrap="square" rtlCol="0">
            <a:spAutoFit/>
          </a:bodyPr>
          <a:lstStyle/>
          <a:p>
            <a:r>
              <a:rPr lang="sv-SE" sz="1400" dirty="0">
                <a:solidFill>
                  <a:srgbClr val="FF0000"/>
                </a:solidFill>
              </a:rPr>
              <a:t>Grovt sätt </a:t>
            </a:r>
            <a:r>
              <a:rPr lang="sv-SE" sz="1400" dirty="0"/>
              <a:t>kan vi alltså använda begreppet </a:t>
            </a:r>
            <a:r>
              <a:rPr lang="sv-SE" sz="1400" dirty="0" err="1"/>
              <a:t>street</a:t>
            </a:r>
            <a:r>
              <a:rPr lang="sv-SE" sz="1400" dirty="0"/>
              <a:t>-smart &amp; </a:t>
            </a:r>
            <a:r>
              <a:rPr lang="sv-SE" sz="1400" dirty="0" err="1"/>
              <a:t>book</a:t>
            </a:r>
            <a:r>
              <a:rPr lang="sv-SE" sz="1400" dirty="0"/>
              <a:t> smart utifrån ett evolutionärt perspektiv – utifrån det paradigm som vi inom den version av psykofysiologisk beteenden medicin som vi representerar.  Finns många definitioner men vår utgångspunkt är ”Book-smart har kunskaper förvärvade via studera vid någon form av utbildningsinstitution men där tillämpning av kunskaperna i verkligheten kan variera mycket (där då egentligen tillämpningen ligger på </a:t>
            </a:r>
            <a:r>
              <a:rPr lang="sv-SE" sz="1400" dirty="0" err="1"/>
              <a:t>street</a:t>
            </a:r>
            <a:r>
              <a:rPr lang="sv-SE" sz="1400" dirty="0"/>
              <a:t> smart sidan) och </a:t>
            </a:r>
            <a:r>
              <a:rPr lang="sv-SE" sz="1400" dirty="0" err="1"/>
              <a:t>street</a:t>
            </a:r>
            <a:r>
              <a:rPr lang="sv-SE" sz="1400" dirty="0"/>
              <a:t> smart är personer som har mindre formell utbildning men lär sig av erfarenheter där framgång bygger på att lära sig av misstag men också att kunna förutse möjliga risker och finna lösningar i verkligheten för att förebygga dem. Samtidigt så söker </a:t>
            </a:r>
            <a:r>
              <a:rPr lang="sv-SE" sz="1400" dirty="0" err="1"/>
              <a:t>street</a:t>
            </a:r>
            <a:r>
              <a:rPr lang="sv-SE" sz="1400" dirty="0"/>
              <a:t> smarta personen kunskaper av egen kraft (vilket då kan sägas </a:t>
            </a:r>
            <a:r>
              <a:rPr lang="sv-SE" sz="1400" dirty="0" err="1"/>
              <a:t>illga</a:t>
            </a:r>
            <a:r>
              <a:rPr lang="sv-SE" sz="1400" dirty="0"/>
              <a:t> inom </a:t>
            </a:r>
            <a:r>
              <a:rPr lang="sv-SE" sz="1400" dirty="0" err="1"/>
              <a:t>book</a:t>
            </a:r>
            <a:r>
              <a:rPr lang="sv-SE" sz="1400" dirty="0"/>
              <a:t> smort området. Ytterligare förenklat – en </a:t>
            </a:r>
            <a:r>
              <a:rPr lang="sv-SE" sz="1400" dirty="0" err="1"/>
              <a:t>book</a:t>
            </a:r>
            <a:r>
              <a:rPr lang="sv-SE" sz="1400" dirty="0"/>
              <a:t> smart person bygger dominerande på olika nivåer av formell utbildning och </a:t>
            </a:r>
            <a:r>
              <a:rPr lang="sv-SE" sz="1400" dirty="0" err="1"/>
              <a:t>street</a:t>
            </a:r>
            <a:r>
              <a:rPr lang="sv-SE" sz="1400" dirty="0"/>
              <a:t> smart person bygger dominerande på förvärvade kunskaper – i så fall egenförvärvad vs utbildad utgör skillnad MEN bör då alltså ses som vad som vanligen (variationer över situationer och tid bör beaktas) är dominerande. Min beskrivning ovan grundar sig på min historia som jag ser som mer </a:t>
            </a:r>
            <a:r>
              <a:rPr lang="sv-SE" sz="1400" dirty="0" err="1"/>
              <a:t>street</a:t>
            </a:r>
            <a:r>
              <a:rPr lang="sv-SE" sz="1400" dirty="0"/>
              <a:t> smart än </a:t>
            </a:r>
            <a:r>
              <a:rPr lang="sv-SE" sz="1400" dirty="0" err="1"/>
              <a:t>booksmart</a:t>
            </a:r>
            <a:r>
              <a:rPr lang="sv-SE" sz="1400" dirty="0"/>
              <a:t>, även om jag ”är” professor, kanske beroende på att jag innan akademiska studierna siktade på karriär som pianist och dirigent. MEN BARN så? Eftersom en nyfödd utvecklar </a:t>
            </a:r>
            <a:r>
              <a:rPr lang="sv-SE" sz="1400" dirty="0" err="1"/>
              <a:t>street</a:t>
            </a:r>
            <a:r>
              <a:rPr lang="sv-SE" sz="1400" dirty="0"/>
              <a:t>-.smart inom sitt i början snäva kulturkontext bygger vi alla från början på internalisering (automatiskt, se </a:t>
            </a:r>
            <a:r>
              <a:rPr lang="sv-SE" sz="1400" dirty="0">
                <a:hlinkClick r:id="rId6"/>
              </a:rPr>
              <a:t>http://stressmedcenter.com/vetenskap</a:t>
            </a:r>
            <a:r>
              <a:rPr lang="sv-SE" sz="1400" dirty="0"/>
              <a:t>)  2022-09-11 BvS</a:t>
            </a:r>
          </a:p>
        </p:txBody>
      </p:sp>
      <p:pic>
        <p:nvPicPr>
          <p:cNvPr id="9" name="Ljud 8">
            <a:hlinkClick r:id="" action="ppaction://media"/>
            <a:extLst>
              <a:ext uri="{FF2B5EF4-FFF2-40B4-BE49-F238E27FC236}">
                <a16:creationId xmlns:a16="http://schemas.microsoft.com/office/drawing/2014/main" id="{5E44D330-12E6-0C72-F2EC-F21970FD55F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888195343"/>
      </p:ext>
    </p:extLst>
  </p:cSld>
  <p:clrMapOvr>
    <a:masterClrMapping/>
  </p:clrMapOvr>
  <mc:AlternateContent xmlns:mc="http://schemas.openxmlformats.org/markup-compatibility/2006" xmlns:p14="http://schemas.microsoft.com/office/powerpoint/2010/main">
    <mc:Choice Requires="p14">
      <p:transition spd="slow" p14:dur="2000" advTm="241199"/>
    </mc:Choice>
    <mc:Fallback xmlns="">
      <p:transition spd="slow" advTm="2411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9"/>
                </p:tgtEl>
              </p:cMediaNode>
            </p:audio>
          </p:childTnLst>
        </p:cTn>
      </p:par>
    </p:tnLst>
    <p:bldLst>
      <p:bldP spid="2" grpId="0"/>
      <p:bldP spid="4" grpId="0"/>
      <p:bldP spid="6" grpId="0"/>
      <p:bldP spid="7" grpId="0"/>
      <p:bldP spid="8" grpId="0"/>
    </p:bldLst>
  </p:timing>
</p:sld>
</file>

<file path=ppt/tags/tag2.xml><?xml version="1.0" encoding="utf-8"?>
<p:tagLst xmlns:a="http://schemas.openxmlformats.org/drawingml/2006/main" xmlns:r="http://schemas.openxmlformats.org/officeDocument/2006/relationships" xmlns:p="http://schemas.openxmlformats.org/presentationml/2006/main">
  <p:tag name="TIMING" val="|0.7|1.6|5.4|2.8|1.7|1.7|3.4|1.7|3.4|0.7|1.2|2.4|1.2|1.3|6.9|11.6|1.7"/>
</p:tagLst>
</file>

<file path=ppt/tags/tag3.xml><?xml version="1.0" encoding="utf-8"?>
<p:tagLst xmlns:a="http://schemas.openxmlformats.org/drawingml/2006/main" xmlns:r="http://schemas.openxmlformats.org/officeDocument/2006/relationships" xmlns:p="http://schemas.openxmlformats.org/presentationml/2006/main">
  <p:tag name="TIMING" val="|33.5|30.9|22.5|13.6|72.9|12.8|2|22.3|1.8|50.3|124.9|65.4|20.2|2.1|11.1|29.8|3.1|92.8|6|5.8|22|11.7|13.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Human Brain Evolution and dual code</Template>
  <TotalTime>1014</TotalTime>
  <Words>1321</Words>
  <Application>Microsoft Office PowerPoint</Application>
  <PresentationFormat>Bredbild</PresentationFormat>
  <Paragraphs>62</Paragraphs>
  <Slides>4</Slides>
  <Notes>1</Notes>
  <HiddenSlides>0</HiddenSlides>
  <MMClips>2</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vt:i4>
      </vt:variant>
    </vt:vector>
  </HeadingPairs>
  <TitlesOfParts>
    <vt:vector size="10" baseType="lpstr">
      <vt:lpstr>Arial</vt:lpstr>
      <vt:lpstr>Arial Black</vt:lpstr>
      <vt:lpstr>Calibri</vt:lpstr>
      <vt:lpstr>Calibri Light</vt:lpstr>
      <vt:lpstr>Times New Roman</vt:lpstr>
      <vt:lpstr>Office-tema</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 von Scheele</dc:creator>
  <cp:lastModifiedBy>Bo von Scheele</cp:lastModifiedBy>
  <cp:revision>14</cp:revision>
  <dcterms:created xsi:type="dcterms:W3CDTF">2022-03-11T11:58:39Z</dcterms:created>
  <dcterms:modified xsi:type="dcterms:W3CDTF">2022-09-11T08:51:14Z</dcterms:modified>
</cp:coreProperties>
</file>